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24" r:id="rId3"/>
    <p:sldId id="369" r:id="rId4"/>
    <p:sldId id="366" r:id="rId5"/>
    <p:sldId id="368" r:id="rId6"/>
    <p:sldId id="364" r:id="rId7"/>
    <p:sldId id="342" r:id="rId8"/>
    <p:sldId id="344" r:id="rId9"/>
    <p:sldId id="358" r:id="rId10"/>
    <p:sldId id="345" r:id="rId11"/>
    <p:sldId id="343" r:id="rId12"/>
    <p:sldId id="341" r:id="rId13"/>
    <p:sldId id="359" r:id="rId14"/>
    <p:sldId id="346" r:id="rId15"/>
    <p:sldId id="360" r:id="rId16"/>
    <p:sldId id="347" r:id="rId17"/>
    <p:sldId id="348" r:id="rId18"/>
    <p:sldId id="349" r:id="rId19"/>
    <p:sldId id="350" r:id="rId20"/>
    <p:sldId id="361" r:id="rId21"/>
    <p:sldId id="351" r:id="rId22"/>
    <p:sldId id="352" r:id="rId23"/>
    <p:sldId id="353" r:id="rId24"/>
    <p:sldId id="354" r:id="rId25"/>
    <p:sldId id="362" r:id="rId26"/>
    <p:sldId id="363" r:id="rId27"/>
    <p:sldId id="355" r:id="rId28"/>
    <p:sldId id="357" r:id="rId29"/>
    <p:sldId id="356" r:id="rId30"/>
    <p:sldId id="340" r:id="rId31"/>
  </p:sldIdLst>
  <p:sldSz cx="9144000" cy="6858000" type="screen4x3"/>
  <p:notesSz cx="7099300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26" autoAdjust="0"/>
    <p:restoredTop sz="82715" autoAdjust="0"/>
  </p:normalViewPr>
  <p:slideViewPr>
    <p:cSldViewPr>
      <p:cViewPr varScale="1">
        <p:scale>
          <a:sx n="95" d="100"/>
          <a:sy n="95" d="100"/>
        </p:scale>
        <p:origin x="172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76363" cy="511731"/>
          </a:xfrm>
          <a:prstGeom prst="rect">
            <a:avLst/>
          </a:prstGeom>
        </p:spPr>
        <p:txBody>
          <a:bodyPr vert="horz" lIns="99032" tIns="49516" rIns="99032" bIns="49516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296" y="2"/>
            <a:ext cx="3076363" cy="511731"/>
          </a:xfrm>
          <a:prstGeom prst="rect">
            <a:avLst/>
          </a:prstGeom>
        </p:spPr>
        <p:txBody>
          <a:bodyPr vert="horz" lIns="99032" tIns="49516" rIns="99032" bIns="49516" rtlCol="0"/>
          <a:lstStyle>
            <a:lvl1pPr algn="r">
              <a:defRPr sz="1300"/>
            </a:lvl1pPr>
          </a:lstStyle>
          <a:p>
            <a:fld id="{E5ECC259-4007-4991-AE85-673B589B98FA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2" tIns="49516" rIns="99032" bIns="4951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931" y="4861443"/>
            <a:ext cx="5679440" cy="4605576"/>
          </a:xfrm>
          <a:prstGeom prst="rect">
            <a:avLst/>
          </a:prstGeom>
        </p:spPr>
        <p:txBody>
          <a:bodyPr vert="horz" lIns="99032" tIns="49516" rIns="99032" bIns="4951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721108"/>
            <a:ext cx="3076363" cy="511731"/>
          </a:xfrm>
          <a:prstGeom prst="rect">
            <a:avLst/>
          </a:prstGeom>
        </p:spPr>
        <p:txBody>
          <a:bodyPr vert="horz" lIns="99032" tIns="49516" rIns="99032" bIns="49516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296" y="9721108"/>
            <a:ext cx="3076363" cy="511731"/>
          </a:xfrm>
          <a:prstGeom prst="rect">
            <a:avLst/>
          </a:prstGeom>
        </p:spPr>
        <p:txBody>
          <a:bodyPr vert="horz" lIns="99032" tIns="49516" rIns="99032" bIns="49516" rtlCol="0" anchor="b"/>
          <a:lstStyle>
            <a:lvl1pPr algn="r">
              <a:defRPr sz="1300"/>
            </a:lvl1pPr>
          </a:lstStyle>
          <a:p>
            <a:fld id="{142685A0-3708-4E52-9538-64F4200C1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56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685A0-3708-4E52-9538-64F4200C13C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714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685A0-3708-4E52-9538-64F4200C13C1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440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685A0-3708-4E52-9538-64F4200C13C1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429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685A0-3708-4E52-9538-64F4200C13C1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8654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685A0-3708-4E52-9538-64F4200C13C1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2333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685A0-3708-4E52-9538-64F4200C13C1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2134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685A0-3708-4E52-9538-64F4200C13C1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9142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685A0-3708-4E52-9538-64F4200C13C1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4640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685A0-3708-4E52-9538-64F4200C13C1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157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685A0-3708-4E52-9538-64F4200C13C1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667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685A0-3708-4E52-9538-64F4200C13C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386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685A0-3708-4E52-9538-64F4200C13C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866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685A0-3708-4E52-9538-64F4200C13C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433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685A0-3708-4E52-9538-64F4200C13C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378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685A0-3708-4E52-9538-64F4200C13C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610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685A0-3708-4E52-9538-64F4200C13C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701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685A0-3708-4E52-9538-64F4200C13C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086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685A0-3708-4E52-9538-64F4200C13C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264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1D5D-0825-489D-AE23-E88F8CE3E658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B06C3-C7BF-45EE-93A6-63FA5C317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64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1D5D-0825-489D-AE23-E88F8CE3E658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B06C3-C7BF-45EE-93A6-63FA5C317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885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1D5D-0825-489D-AE23-E88F8CE3E658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B06C3-C7BF-45EE-93A6-63FA5C317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3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1D5D-0825-489D-AE23-E88F8CE3E658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B06C3-C7BF-45EE-93A6-63FA5C317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712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1D5D-0825-489D-AE23-E88F8CE3E658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B06C3-C7BF-45EE-93A6-63FA5C317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231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1D5D-0825-489D-AE23-E88F8CE3E658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B06C3-C7BF-45EE-93A6-63FA5C317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756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1D5D-0825-489D-AE23-E88F8CE3E658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B06C3-C7BF-45EE-93A6-63FA5C317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263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1D5D-0825-489D-AE23-E88F8CE3E658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B06C3-C7BF-45EE-93A6-63FA5C317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13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1D5D-0825-489D-AE23-E88F8CE3E658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B06C3-C7BF-45EE-93A6-63FA5C317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796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1D5D-0825-489D-AE23-E88F8CE3E658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B06C3-C7BF-45EE-93A6-63FA5C317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84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1D5D-0825-489D-AE23-E88F8CE3E658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B06C3-C7BF-45EE-93A6-63FA5C317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574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41D5D-0825-489D-AE23-E88F8CE3E658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B06C3-C7BF-45EE-93A6-63FA5C317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805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8312" y="116632"/>
            <a:ext cx="8207375" cy="5759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altLang="ru-RU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lassic Russian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altLang="ru-RU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lassic Russian" panose="020B0604020202020204" pitchFamily="34" charset="0"/>
                <a:cs typeface="Arial" panose="020B0604020202020204" pitchFamily="34" charset="0"/>
              </a:rPr>
            </a:br>
            <a:r>
              <a:rPr lang="ru-RU" altLang="ru-RU" sz="3400" b="1" dirty="0">
                <a:solidFill>
                  <a:schemeClr val="bg1">
                    <a:lumMod val="65000"/>
                  </a:schemeClr>
                </a:solidFill>
                <a:latin typeface="Classic Russian" panose="020B0604020202020204" pitchFamily="34" charset="0"/>
                <a:cs typeface="Arial" panose="020B0604020202020204" pitchFamily="34" charset="0"/>
              </a:rPr>
              <a:t>Рекомендации по размещению </a:t>
            </a:r>
          </a:p>
          <a:p>
            <a:pPr>
              <a:lnSpc>
                <a:spcPct val="150000"/>
              </a:lnSpc>
            </a:pPr>
            <a:r>
              <a:rPr lang="ru-RU" altLang="ru-RU" sz="3400" b="1" dirty="0">
                <a:solidFill>
                  <a:schemeClr val="bg1">
                    <a:lumMod val="65000"/>
                  </a:schemeClr>
                </a:solidFill>
                <a:latin typeface="Classic Russian" panose="020B0604020202020204" pitchFamily="34" charset="0"/>
                <a:cs typeface="Arial" panose="020B0604020202020204" pitchFamily="34" charset="0"/>
              </a:rPr>
              <a:t>продукции на сайте</a:t>
            </a:r>
          </a:p>
        </p:txBody>
      </p:sp>
    </p:spTree>
    <p:extLst>
      <p:ext uri="{BB962C8B-B14F-4D97-AF65-F5344CB8AC3E}">
        <p14:creationId xmlns:p14="http://schemas.microsoft.com/office/powerpoint/2010/main" val="3011388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6399" y="908720"/>
            <a:ext cx="36359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b="1" dirty="0">
                <a:latin typeface="Classic Russian" panose="020B0604020202020204" pitchFamily="34" charset="0"/>
                <a:cs typeface="Arial" panose="020B0604020202020204" pitchFamily="34" charset="0"/>
              </a:rPr>
              <a:t>Ассортимент </a:t>
            </a:r>
          </a:p>
          <a:p>
            <a:r>
              <a:rPr lang="ru-RU" altLang="ru-RU" b="1" dirty="0">
                <a:latin typeface="Classic Russian" panose="020B0604020202020204" pitchFamily="34" charset="0"/>
                <a:cs typeface="Arial" panose="020B0604020202020204" pitchFamily="34" charset="0"/>
              </a:rPr>
              <a:t>Кирпич производства Германия Клинкер</a:t>
            </a:r>
          </a:p>
          <a:p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844978"/>
              </p:ext>
            </p:extLst>
          </p:nvPr>
        </p:nvGraphicFramePr>
        <p:xfrm>
          <a:off x="724166" y="1776863"/>
          <a:ext cx="3600398" cy="40324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7815">
                  <a:extLst>
                    <a:ext uri="{9D8B030D-6E8A-4147-A177-3AD203B41FA5}">
                      <a16:colId xmlns:a16="http://schemas.microsoft.com/office/drawing/2014/main" val="713647743"/>
                    </a:ext>
                  </a:extLst>
                </a:gridCol>
                <a:gridCol w="1440159">
                  <a:extLst>
                    <a:ext uri="{9D8B030D-6E8A-4147-A177-3AD203B41FA5}">
                      <a16:colId xmlns:a16="http://schemas.microsoft.com/office/drawing/2014/main" val="1624972741"/>
                    </a:ext>
                  </a:extLst>
                </a:gridCol>
                <a:gridCol w="1052424">
                  <a:extLst>
                    <a:ext uri="{9D8B030D-6E8A-4147-A177-3AD203B41FA5}">
                      <a16:colId xmlns:a16="http://schemas.microsoft.com/office/drawing/2014/main" val="3005583382"/>
                    </a:ext>
                  </a:extLst>
                </a:gridCol>
              </a:tblGrid>
              <a:tr h="3326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GREETSIEL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Фризланд пестрый (</a:t>
                      </a:r>
                      <a:r>
                        <a:rPr lang="en-US" sz="1000" u="none" strike="noStrike">
                          <a:effectLst/>
                        </a:rPr>
                        <a:t>friesisch-bunt)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гладкая (</a:t>
                      </a:r>
                      <a:r>
                        <a:rPr lang="en-US" sz="1000" u="none" strike="noStrike" dirty="0" err="1">
                          <a:effectLst/>
                        </a:rPr>
                        <a:t>glatt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3179302"/>
                  </a:ext>
                </a:extLst>
              </a:tr>
              <a:tr h="6552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GREETSIEL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Фризланд пестрый (</a:t>
                      </a:r>
                      <a:r>
                        <a:rPr lang="en-US" sz="1000" u="none" strike="noStrike">
                          <a:effectLst/>
                        </a:rPr>
                        <a:t>friesisch-bunt)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>
                          <a:effectLst/>
                        </a:rPr>
                        <a:t>мерейная</a:t>
                      </a:r>
                      <a:r>
                        <a:rPr lang="ru-RU" sz="1000" u="none" strike="noStrike" dirty="0">
                          <a:effectLst/>
                        </a:rPr>
                        <a:t>, с песком (</a:t>
                      </a:r>
                      <a:r>
                        <a:rPr lang="en-US" sz="1000" u="none" strike="noStrike" dirty="0" err="1">
                          <a:effectLst/>
                        </a:rPr>
                        <a:t>genarbt</a:t>
                      </a:r>
                      <a:r>
                        <a:rPr lang="en-US" sz="1000" u="none" strike="noStrike" dirty="0">
                          <a:effectLst/>
                        </a:rPr>
                        <a:t>/</a:t>
                      </a:r>
                      <a:r>
                        <a:rPr lang="en-US" sz="1000" u="none" strike="noStrike" dirty="0" err="1">
                          <a:effectLst/>
                        </a:rPr>
                        <a:t>besandet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81491533"/>
                  </a:ext>
                </a:extLst>
              </a:tr>
              <a:tr h="3326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JEVER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Фризланд пестрый (</a:t>
                      </a:r>
                      <a:r>
                        <a:rPr lang="en-US" sz="1000" u="none" strike="noStrike">
                          <a:effectLst/>
                        </a:rPr>
                        <a:t>friesisch-bunt)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рифленая, с песком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01225108"/>
                  </a:ext>
                </a:extLst>
              </a:tr>
              <a:tr h="3326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RYSUM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Огненнопестрый (</a:t>
                      </a:r>
                      <a:r>
                        <a:rPr lang="en-US" sz="1000" u="none" strike="noStrike">
                          <a:effectLst/>
                        </a:rPr>
                        <a:t>flamm-bunt)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33985037"/>
                  </a:ext>
                </a:extLst>
              </a:tr>
              <a:tr h="3326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FILSUM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Вулкан пестрый (</a:t>
                      </a:r>
                      <a:r>
                        <a:rPr lang="en-US" sz="1000" u="none" strike="noStrike">
                          <a:effectLst/>
                        </a:rPr>
                        <a:t>vulkan-bunt)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гладкая (</a:t>
                      </a:r>
                      <a:r>
                        <a:rPr lang="en-US" sz="1000" u="none" strike="noStrike">
                          <a:effectLst/>
                        </a:rPr>
                        <a:t>glatt)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96561110"/>
                  </a:ext>
                </a:extLst>
              </a:tr>
              <a:tr h="1713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SHEFFIELD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30638471"/>
                  </a:ext>
                </a:extLst>
              </a:tr>
              <a:tr h="1713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NEWCASTLE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34275689"/>
                  </a:ext>
                </a:extLst>
              </a:tr>
              <a:tr h="1713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OXFORD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гладкая (</a:t>
                      </a:r>
                      <a:r>
                        <a:rPr lang="en-US" sz="1000" u="none" strike="noStrike">
                          <a:effectLst/>
                        </a:rPr>
                        <a:t>glatt)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34816463"/>
                  </a:ext>
                </a:extLst>
              </a:tr>
              <a:tr h="1713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OXFORD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с углем (</a:t>
                      </a:r>
                      <a:r>
                        <a:rPr lang="en-US" sz="1000" u="none" strike="noStrike">
                          <a:effectLst/>
                        </a:rPr>
                        <a:t>kohle)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гладкая (</a:t>
                      </a:r>
                      <a:r>
                        <a:rPr lang="en-US" sz="1000" u="none" strike="noStrike">
                          <a:effectLst/>
                        </a:rPr>
                        <a:t>glatt)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5767381"/>
                  </a:ext>
                </a:extLst>
              </a:tr>
              <a:tr h="1713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CAMBRIDGE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гладкая (</a:t>
                      </a:r>
                      <a:r>
                        <a:rPr lang="en-US" sz="1000" u="none" strike="noStrike">
                          <a:effectLst/>
                        </a:rPr>
                        <a:t>glatt)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77900713"/>
                  </a:ext>
                </a:extLst>
              </a:tr>
              <a:tr h="1713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BRISTOL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рифленая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07890684"/>
                  </a:ext>
                </a:extLst>
              </a:tr>
              <a:tr h="3326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ACCUM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Сине-коричневый (</a:t>
                      </a:r>
                      <a:r>
                        <a:rPr lang="en-US" sz="1000" u="none" strike="noStrike">
                          <a:effectLst/>
                        </a:rPr>
                        <a:t>blau-braun)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гладкая (</a:t>
                      </a:r>
                      <a:r>
                        <a:rPr lang="en-US" sz="1000" u="none" strike="noStrike">
                          <a:effectLst/>
                        </a:rPr>
                        <a:t>glatt)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44531235"/>
                  </a:ext>
                </a:extLst>
              </a:tr>
              <a:tr h="1713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BRIGHTON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гладкая (</a:t>
                      </a:r>
                      <a:r>
                        <a:rPr lang="en-US" sz="1000" u="none" strike="noStrike">
                          <a:effectLst/>
                        </a:rPr>
                        <a:t>glatt)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1419114"/>
                  </a:ext>
                </a:extLst>
              </a:tr>
              <a:tr h="1713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BRIGHTON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с углем (</a:t>
                      </a:r>
                      <a:r>
                        <a:rPr lang="en-US" sz="1000" u="none" strike="noStrike">
                          <a:effectLst/>
                        </a:rPr>
                        <a:t>kohle)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гладкая (</a:t>
                      </a:r>
                      <a:r>
                        <a:rPr lang="en-US" sz="1000" u="none" strike="noStrike">
                          <a:effectLst/>
                        </a:rPr>
                        <a:t>glatt)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26317287"/>
                  </a:ext>
                </a:extLst>
              </a:tr>
              <a:tr h="1713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BIRMINGHAM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48169934"/>
                  </a:ext>
                </a:extLst>
              </a:tr>
              <a:tr h="1713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DUBLIN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5888221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140241"/>
              </p:ext>
            </p:extLst>
          </p:nvPr>
        </p:nvGraphicFramePr>
        <p:xfrm>
          <a:off x="4860032" y="1762091"/>
          <a:ext cx="3600400" cy="40324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8456">
                  <a:extLst>
                    <a:ext uri="{9D8B030D-6E8A-4147-A177-3AD203B41FA5}">
                      <a16:colId xmlns:a16="http://schemas.microsoft.com/office/drawing/2014/main" val="356506594"/>
                    </a:ext>
                  </a:extLst>
                </a:gridCol>
                <a:gridCol w="1318456">
                  <a:extLst>
                    <a:ext uri="{9D8B030D-6E8A-4147-A177-3AD203B41FA5}">
                      <a16:colId xmlns:a16="http://schemas.microsoft.com/office/drawing/2014/main" val="1676947602"/>
                    </a:ext>
                  </a:extLst>
                </a:gridCol>
                <a:gridCol w="963488">
                  <a:extLst>
                    <a:ext uri="{9D8B030D-6E8A-4147-A177-3AD203B41FA5}">
                      <a16:colId xmlns:a16="http://schemas.microsoft.com/office/drawing/2014/main" val="2876167704"/>
                    </a:ext>
                  </a:extLst>
                </a:gridCol>
              </a:tblGrid>
              <a:tr h="1878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AARHUS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Антрацит (</a:t>
                      </a:r>
                      <a:r>
                        <a:rPr lang="en-US" sz="1000" u="none" strike="noStrike">
                          <a:effectLst/>
                        </a:rPr>
                        <a:t>anthrazit)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фактурная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06849641"/>
                  </a:ext>
                </a:extLst>
              </a:tr>
              <a:tr h="36457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WESTERWALD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K</a:t>
                      </a:r>
                      <a:r>
                        <a:rPr lang="ru-RU" sz="1000" u="none" strike="noStrike">
                          <a:effectLst/>
                        </a:rPr>
                        <a:t>расный (</a:t>
                      </a:r>
                      <a:r>
                        <a:rPr lang="en-US" sz="1000" u="none" strike="noStrike">
                          <a:effectLst/>
                        </a:rPr>
                        <a:t>rot), </a:t>
                      </a:r>
                      <a:r>
                        <a:rPr lang="ru-RU" sz="1000" u="none" strike="noStrike">
                          <a:effectLst/>
                        </a:rPr>
                        <a:t>Пестрый (</a:t>
                      </a:r>
                      <a:r>
                        <a:rPr lang="en-US" sz="1000" u="none" strike="noStrike">
                          <a:effectLst/>
                        </a:rPr>
                        <a:t>bunt)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гладкая (</a:t>
                      </a:r>
                      <a:r>
                        <a:rPr lang="en-US" sz="1000" u="none" strike="noStrike">
                          <a:effectLst/>
                        </a:rPr>
                        <a:t>glatt)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48951947"/>
                  </a:ext>
                </a:extLst>
              </a:tr>
              <a:tr h="1878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K</a:t>
                      </a:r>
                      <a:r>
                        <a:rPr lang="ru-RU" sz="1000" u="none" strike="noStrike">
                          <a:effectLst/>
                        </a:rPr>
                        <a:t>расный (</a:t>
                      </a:r>
                      <a:r>
                        <a:rPr lang="en-US" sz="1000" u="none" strike="noStrike">
                          <a:effectLst/>
                        </a:rPr>
                        <a:t>rot)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гладкая (</a:t>
                      </a:r>
                      <a:r>
                        <a:rPr lang="en-US" sz="1000" u="none" strike="noStrike">
                          <a:effectLst/>
                        </a:rPr>
                        <a:t>glatt)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58092160"/>
                  </a:ext>
                </a:extLst>
              </a:tr>
              <a:tr h="54134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FARO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Черный с оттенком (</a:t>
                      </a:r>
                      <a:r>
                        <a:rPr lang="en-US" sz="1000" u="none" strike="noStrike" dirty="0" err="1">
                          <a:effectLst/>
                        </a:rPr>
                        <a:t>schwarz-nuanciert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гладкая(</a:t>
                      </a:r>
                      <a:r>
                        <a:rPr lang="en-US" sz="1000" u="none" strike="noStrike">
                          <a:effectLst/>
                        </a:rPr>
                        <a:t>glatt), </a:t>
                      </a:r>
                      <a:r>
                        <a:rPr lang="ru-RU" sz="1000" u="none" strike="noStrike">
                          <a:effectLst/>
                        </a:rPr>
                        <a:t>сланцевая (</a:t>
                      </a:r>
                      <a:r>
                        <a:rPr lang="en-US" sz="1000" u="none" strike="noStrike">
                          <a:effectLst/>
                        </a:rPr>
                        <a:t>geschiefert)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61892003"/>
                  </a:ext>
                </a:extLst>
              </a:tr>
              <a:tr h="1878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гладкая (</a:t>
                      </a:r>
                      <a:r>
                        <a:rPr lang="en-US" sz="1000" u="none" strike="noStrike">
                          <a:effectLst/>
                        </a:rPr>
                        <a:t>glatt)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68246548"/>
                  </a:ext>
                </a:extLst>
              </a:tr>
              <a:tr h="3645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QUEBEC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Черный с оттенком (</a:t>
                      </a:r>
                      <a:r>
                        <a:rPr lang="en-US" sz="1000" u="none" strike="noStrike">
                          <a:effectLst/>
                        </a:rPr>
                        <a:t>schwarz-nuanciert)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боссированная (</a:t>
                      </a:r>
                      <a:r>
                        <a:rPr lang="en-US" sz="1000" u="none" strike="noStrike">
                          <a:effectLst/>
                        </a:rPr>
                        <a:t>bossiert)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8039674"/>
                  </a:ext>
                </a:extLst>
              </a:tr>
              <a:tr h="3645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CHELSEA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Базальтовый пестрый (</a:t>
                      </a:r>
                      <a:r>
                        <a:rPr lang="en-US" sz="1000" u="none" strike="noStrike">
                          <a:effectLst/>
                        </a:rPr>
                        <a:t>basalt-bunt)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рельефная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4139169"/>
                  </a:ext>
                </a:extLst>
              </a:tr>
              <a:tr h="5413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NOTTINGHAM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Базальтовый пестрый (</a:t>
                      </a:r>
                      <a:r>
                        <a:rPr lang="en-US" sz="1000" u="none" strike="noStrike" dirty="0">
                          <a:effectLst/>
                        </a:rPr>
                        <a:t>basalt-bunt)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тыльная (</a:t>
                      </a:r>
                      <a:r>
                        <a:rPr lang="en-US" sz="1000" u="none" strike="noStrike">
                          <a:effectLst/>
                        </a:rPr>
                        <a:t>Fußsortierung CHELSEA)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59678517"/>
                  </a:ext>
                </a:extLst>
              </a:tr>
              <a:tr h="1878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MANCHESTER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рельефная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13579954"/>
                  </a:ext>
                </a:extLst>
              </a:tr>
              <a:tr h="3645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WELLINGTON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тыльная (</a:t>
                      </a:r>
                      <a:r>
                        <a:rPr lang="en-US" sz="1000" u="none" strike="noStrike">
                          <a:effectLst/>
                        </a:rPr>
                        <a:t>Fußsortierung)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47266412"/>
                  </a:ext>
                </a:extLst>
              </a:tr>
              <a:tr h="1878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WINDSOR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95230421"/>
                  </a:ext>
                </a:extLst>
              </a:tr>
              <a:tr h="1878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LIVERPOOL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83260443"/>
                  </a:ext>
                </a:extLst>
              </a:tr>
              <a:tr h="3645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KROKO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Черный с оттенком (</a:t>
                      </a:r>
                      <a:r>
                        <a:rPr lang="en-US" sz="1000" u="none" strike="noStrike">
                          <a:effectLst/>
                        </a:rPr>
                        <a:t>schwarz-nuanciert)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"крокодиловая кожа"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36479492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28" y="6230029"/>
            <a:ext cx="369526" cy="1312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5616" y="6141761"/>
            <a:ext cx="6619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Позиции, отмеченные знаком ТОП, должны быть на сайте дилера в начале ротации</a:t>
            </a:r>
          </a:p>
        </p:txBody>
      </p:sp>
    </p:spTree>
    <p:extLst>
      <p:ext uri="{BB962C8B-B14F-4D97-AF65-F5344CB8AC3E}">
        <p14:creationId xmlns:p14="http://schemas.microsoft.com/office/powerpoint/2010/main" val="2595022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6399" y="908720"/>
            <a:ext cx="44278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b="1" dirty="0">
                <a:latin typeface="Classic Russian" panose="020B0604020202020204" pitchFamily="34" charset="0"/>
                <a:cs typeface="Arial" panose="020B0604020202020204" pitchFamily="34" charset="0"/>
              </a:rPr>
              <a:t>Ассортимент </a:t>
            </a:r>
          </a:p>
          <a:p>
            <a:r>
              <a:rPr lang="ru-RU" altLang="ru-RU" b="1" dirty="0">
                <a:latin typeface="Classic Russian" panose="020B0604020202020204" pitchFamily="34" charset="0"/>
                <a:cs typeface="Arial" panose="020B0604020202020204" pitchFamily="34" charset="0"/>
              </a:rPr>
              <a:t>Кирпич производства Германия Ручной формовки</a:t>
            </a:r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935770"/>
              </p:ext>
            </p:extLst>
          </p:nvPr>
        </p:nvGraphicFramePr>
        <p:xfrm>
          <a:off x="4283968" y="1628800"/>
          <a:ext cx="4608512" cy="25222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8004">
                  <a:extLst>
                    <a:ext uri="{9D8B030D-6E8A-4147-A177-3AD203B41FA5}">
                      <a16:colId xmlns:a16="http://schemas.microsoft.com/office/drawing/2014/main" val="4128968022"/>
                    </a:ext>
                  </a:extLst>
                </a:gridCol>
                <a:gridCol w="1843404">
                  <a:extLst>
                    <a:ext uri="{9D8B030D-6E8A-4147-A177-3AD203B41FA5}">
                      <a16:colId xmlns:a16="http://schemas.microsoft.com/office/drawing/2014/main" val="1931931655"/>
                    </a:ext>
                  </a:extLst>
                </a:gridCol>
                <a:gridCol w="1347104">
                  <a:extLst>
                    <a:ext uri="{9D8B030D-6E8A-4147-A177-3AD203B41FA5}">
                      <a16:colId xmlns:a16="http://schemas.microsoft.com/office/drawing/2014/main" val="9426970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WIESSMOOR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Угольно-пестрый (</a:t>
                      </a:r>
                      <a:r>
                        <a:rPr lang="en-US" sz="1000" u="none" strike="noStrike">
                          <a:effectLst/>
                        </a:rPr>
                        <a:t>kohle-bunt)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handstrich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874190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WIESSMOOR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Светло-красный пестрый (</a:t>
                      </a:r>
                      <a:r>
                        <a:rPr lang="en-US" sz="900" u="none" strike="noStrike">
                          <a:effectLst/>
                        </a:rPr>
                        <a:t>hellrot-bunt)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handstrich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27810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WIESSMOOR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Красно-синий пестрый (</a:t>
                      </a:r>
                      <a:r>
                        <a:rPr lang="en-US" sz="900" u="none" strike="noStrike">
                          <a:effectLst/>
                        </a:rPr>
                        <a:t>rotblau-bunt)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handstrich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41702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WIESSMOOR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Угольно-белый (</a:t>
                      </a:r>
                      <a:r>
                        <a:rPr lang="en-US" sz="1000" u="none" strike="noStrike" dirty="0" err="1">
                          <a:effectLst/>
                        </a:rPr>
                        <a:t>kohle-weiß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handstrich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43951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WIESSMOOR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Пестро-земляной (</a:t>
                      </a:r>
                      <a:r>
                        <a:rPr lang="en-US" sz="1000" u="none" strike="noStrike">
                          <a:effectLst/>
                        </a:rPr>
                        <a:t>erd-bunt)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err="1">
                          <a:effectLst/>
                        </a:rPr>
                        <a:t>handstrich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558582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WIESSMOOR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Светло-серый пестрый (</a:t>
                      </a:r>
                      <a:r>
                        <a:rPr lang="en-US" sz="1000" u="none" strike="noStrike">
                          <a:effectLst/>
                        </a:rPr>
                        <a:t>hellgrau-bunt)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handstrich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09314077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WIESSMOOR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Серо-белый с углем (</a:t>
                      </a:r>
                      <a:r>
                        <a:rPr lang="en-US" sz="1000" u="none" strike="noStrike">
                          <a:effectLst/>
                        </a:rPr>
                        <a:t>grauweiß-kohle)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handstrich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02072276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WIESSMOOR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Песочно-серый с углем (</a:t>
                      </a:r>
                      <a:r>
                        <a:rPr lang="en-US" sz="900" u="none" strike="noStrike">
                          <a:effectLst/>
                        </a:rPr>
                        <a:t>sandgrau-kohle)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handstrich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5596362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WIESSMOOR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Травертин с углем (travertin kohle)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handstrich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09624894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WIESSMOOR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Пестро-коричневый с углем (</a:t>
                      </a:r>
                      <a:r>
                        <a:rPr lang="ru-RU" sz="800" u="none" strike="noStrike" dirty="0" err="1">
                          <a:effectLst/>
                        </a:rPr>
                        <a:t>braun-bunt</a:t>
                      </a:r>
                      <a:r>
                        <a:rPr lang="ru-RU" sz="800" u="none" strike="noStrike" dirty="0">
                          <a:effectLst/>
                        </a:rPr>
                        <a:t> </a:t>
                      </a:r>
                      <a:r>
                        <a:rPr lang="ru-RU" sz="800" u="none" strike="noStrike" dirty="0" err="1">
                          <a:effectLst/>
                        </a:rPr>
                        <a:t>kohle</a:t>
                      </a:r>
                      <a:r>
                        <a:rPr lang="ru-RU" sz="800" u="none" strike="noStrike" dirty="0">
                          <a:effectLst/>
                        </a:rPr>
                        <a:t>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err="1">
                          <a:effectLst/>
                        </a:rPr>
                        <a:t>handstrich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46756683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888940"/>
              </p:ext>
            </p:extLst>
          </p:nvPr>
        </p:nvGraphicFramePr>
        <p:xfrm>
          <a:off x="765944" y="1628800"/>
          <a:ext cx="3302000" cy="35432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587769161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919594447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221776399"/>
                    </a:ext>
                  </a:extLst>
                </a:gridCol>
              </a:tblGrid>
              <a:tr h="3221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FORMBACK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Огненно-пестрый (</a:t>
                      </a:r>
                      <a:r>
                        <a:rPr lang="en-US" sz="1000" u="none" strike="noStrike">
                          <a:effectLst/>
                        </a:rPr>
                        <a:t>buntgeflammt)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ручн.форм. (</a:t>
                      </a:r>
                      <a:r>
                        <a:rPr lang="en-US" sz="1000" u="none" strike="noStrike">
                          <a:effectLst/>
                        </a:rPr>
                        <a:t>handform)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76176132"/>
                  </a:ext>
                </a:extLst>
              </a:tr>
              <a:tr h="3221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FORMBACK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Красно-коричневый (</a:t>
                      </a:r>
                      <a:r>
                        <a:rPr lang="en-US" sz="1000" u="none" strike="noStrike">
                          <a:effectLst/>
                        </a:rPr>
                        <a:t>rot-braun)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ручн.форм. (</a:t>
                      </a:r>
                      <a:r>
                        <a:rPr lang="en-US" sz="1000" u="none" strike="noStrike">
                          <a:effectLst/>
                        </a:rPr>
                        <a:t>handform)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01981133"/>
                  </a:ext>
                </a:extLst>
              </a:tr>
              <a:tr h="3221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FORMBACK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Светло-красный пестрый (</a:t>
                      </a:r>
                      <a:r>
                        <a:rPr lang="en-US" sz="1000" u="none" strike="noStrike" dirty="0" err="1">
                          <a:effectLst/>
                        </a:rPr>
                        <a:t>hellrot</a:t>
                      </a:r>
                      <a:r>
                        <a:rPr lang="en-US" sz="1000" u="none" strike="noStrike" dirty="0">
                          <a:effectLst/>
                        </a:rPr>
                        <a:t>-bunt)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>
                          <a:effectLst/>
                        </a:rPr>
                        <a:t>ручн.форм</a:t>
                      </a:r>
                      <a:r>
                        <a:rPr lang="ru-RU" sz="1000" u="none" strike="noStrike" dirty="0">
                          <a:effectLst/>
                        </a:rPr>
                        <a:t>. (</a:t>
                      </a:r>
                      <a:r>
                        <a:rPr lang="en-US" sz="1000" u="none" strike="noStrike" dirty="0" err="1">
                          <a:effectLst/>
                        </a:rPr>
                        <a:t>handform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49459175"/>
                  </a:ext>
                </a:extLst>
              </a:tr>
              <a:tr h="3221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FORMBACK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Графитово-пестрый (</a:t>
                      </a:r>
                      <a:r>
                        <a:rPr lang="en-US" sz="1000" u="none" strike="noStrike">
                          <a:effectLst/>
                        </a:rPr>
                        <a:t>graphit-bunt)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ручн.форм. (</a:t>
                      </a:r>
                      <a:r>
                        <a:rPr lang="en-US" sz="1000" u="none" strike="noStrike">
                          <a:effectLst/>
                        </a:rPr>
                        <a:t>handform)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41843252"/>
                  </a:ext>
                </a:extLst>
              </a:tr>
              <a:tr h="3221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WASSERSTRICH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Огненно-пестрый (</a:t>
                      </a:r>
                      <a:r>
                        <a:rPr lang="en-US" sz="1000" u="none" strike="noStrike">
                          <a:effectLst/>
                        </a:rPr>
                        <a:t>buntgeflammt)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ручн.форм. (</a:t>
                      </a:r>
                      <a:r>
                        <a:rPr lang="en-US" sz="1000" u="none" strike="noStrike">
                          <a:effectLst/>
                        </a:rPr>
                        <a:t>handform)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6951930"/>
                  </a:ext>
                </a:extLst>
              </a:tr>
              <a:tr h="3221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WASSERSTRICH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Светло-красный пестрый (</a:t>
                      </a:r>
                      <a:r>
                        <a:rPr lang="en-US" sz="900" u="none" strike="noStrike">
                          <a:effectLst/>
                        </a:rPr>
                        <a:t>hellrot-bunt)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ручн.форм. (</a:t>
                      </a:r>
                      <a:r>
                        <a:rPr lang="en-US" sz="1000" u="none" strike="noStrike">
                          <a:effectLst/>
                        </a:rPr>
                        <a:t>handform)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61492002"/>
                  </a:ext>
                </a:extLst>
              </a:tr>
              <a:tr h="3221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WASSERSTRICH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Пестро-серый (</a:t>
                      </a:r>
                      <a:r>
                        <a:rPr lang="en-US" sz="1000" u="none" strike="noStrike">
                          <a:effectLst/>
                        </a:rPr>
                        <a:t>bunt-grau)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ручн.форм. (</a:t>
                      </a:r>
                      <a:r>
                        <a:rPr lang="en-US" sz="1000" u="none" strike="noStrike">
                          <a:effectLst/>
                        </a:rPr>
                        <a:t>handform)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7393660"/>
                  </a:ext>
                </a:extLst>
              </a:tr>
              <a:tr h="3221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MOORBRAND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Песочно-желтый пестрый (</a:t>
                      </a:r>
                      <a:r>
                        <a:rPr lang="en-US" sz="900" u="none" strike="noStrike">
                          <a:effectLst/>
                        </a:rPr>
                        <a:t>sandgelb-bunt)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ручн.форм. (</a:t>
                      </a:r>
                      <a:r>
                        <a:rPr lang="en-US" sz="1000" u="none" strike="noStrike">
                          <a:effectLst/>
                        </a:rPr>
                        <a:t>handform)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15923216"/>
                  </a:ext>
                </a:extLst>
              </a:tr>
              <a:tr h="3221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MOORBRAND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Глиняный пестрый (</a:t>
                      </a:r>
                      <a:r>
                        <a:rPr lang="en-US" sz="1000" u="none" strike="noStrike">
                          <a:effectLst/>
                        </a:rPr>
                        <a:t>lehmbunt)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ручн.форм. (</a:t>
                      </a:r>
                      <a:r>
                        <a:rPr lang="en-US" sz="1000" u="none" strike="noStrike">
                          <a:effectLst/>
                        </a:rPr>
                        <a:t>handform)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80650142"/>
                  </a:ext>
                </a:extLst>
              </a:tr>
              <a:tr h="3221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MOORBRAND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Торфяной пестрый (</a:t>
                      </a:r>
                      <a:r>
                        <a:rPr lang="en-US" sz="1000" u="none" strike="noStrike">
                          <a:effectLst/>
                        </a:rPr>
                        <a:t>torf-bunt)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ручн.форм. (</a:t>
                      </a:r>
                      <a:r>
                        <a:rPr lang="en-US" sz="1000" u="none" strike="noStrike">
                          <a:effectLst/>
                        </a:rPr>
                        <a:t>handform)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71220147"/>
                  </a:ext>
                </a:extLst>
              </a:tr>
              <a:tr h="3221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MOORBRAND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Коричнево-земляной пестрый (</a:t>
                      </a:r>
                      <a:r>
                        <a:rPr lang="en-US" sz="900" u="none" strike="noStrike">
                          <a:effectLst/>
                        </a:rPr>
                        <a:t>erdbraun-bunt)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>
                          <a:effectLst/>
                        </a:rPr>
                        <a:t>ручн.форм</a:t>
                      </a:r>
                      <a:r>
                        <a:rPr lang="ru-RU" sz="1000" u="none" strike="noStrike" dirty="0">
                          <a:effectLst/>
                        </a:rPr>
                        <a:t>. (</a:t>
                      </a:r>
                      <a:r>
                        <a:rPr lang="en-US" sz="1000" u="none" strike="noStrike" dirty="0" err="1">
                          <a:effectLst/>
                        </a:rPr>
                        <a:t>handform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09389852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057403"/>
              </p:ext>
            </p:extLst>
          </p:nvPr>
        </p:nvGraphicFramePr>
        <p:xfrm>
          <a:off x="4283968" y="4118478"/>
          <a:ext cx="4608512" cy="9810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8004">
                  <a:extLst>
                    <a:ext uri="{9D8B030D-6E8A-4147-A177-3AD203B41FA5}">
                      <a16:colId xmlns:a16="http://schemas.microsoft.com/office/drawing/2014/main" val="1443237063"/>
                    </a:ext>
                  </a:extLst>
                </a:gridCol>
                <a:gridCol w="1843404">
                  <a:extLst>
                    <a:ext uri="{9D8B030D-6E8A-4147-A177-3AD203B41FA5}">
                      <a16:colId xmlns:a16="http://schemas.microsoft.com/office/drawing/2014/main" val="4085217935"/>
                    </a:ext>
                  </a:extLst>
                </a:gridCol>
                <a:gridCol w="1347104">
                  <a:extLst>
                    <a:ext uri="{9D8B030D-6E8A-4147-A177-3AD203B41FA5}">
                      <a16:colId xmlns:a16="http://schemas.microsoft.com/office/drawing/2014/main" val="2844818826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GEESTBRAND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Пестро-белый (</a:t>
                      </a:r>
                      <a:r>
                        <a:rPr lang="en-US" sz="1000" u="none" strike="noStrike">
                          <a:effectLst/>
                        </a:rPr>
                        <a:t>bunt-weiß)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>
                          <a:effectLst/>
                        </a:rPr>
                        <a:t>ручн.форм</a:t>
                      </a:r>
                      <a:r>
                        <a:rPr lang="ru-RU" sz="1000" u="none" strike="noStrike" dirty="0">
                          <a:effectLst/>
                        </a:rPr>
                        <a:t>. (</a:t>
                      </a:r>
                      <a:r>
                        <a:rPr lang="en-US" sz="1000" u="none" strike="noStrike" dirty="0" err="1">
                          <a:effectLst/>
                        </a:rPr>
                        <a:t>handform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41529039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GEESTBRAND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Скально-серый (</a:t>
                      </a:r>
                      <a:r>
                        <a:rPr lang="en-US" sz="1000" u="none" strike="noStrike">
                          <a:effectLst/>
                        </a:rPr>
                        <a:t>felsgrau)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ручн.форм. (</a:t>
                      </a:r>
                      <a:r>
                        <a:rPr lang="en-US" sz="1000" u="none" strike="noStrike">
                          <a:effectLst/>
                        </a:rPr>
                        <a:t>handform)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44348510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GEESTBRAND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Серо-белый пестрый (</a:t>
                      </a:r>
                      <a:r>
                        <a:rPr lang="en-US" sz="1000" u="none" strike="noStrike" dirty="0" err="1">
                          <a:effectLst/>
                        </a:rPr>
                        <a:t>grauweiß</a:t>
                      </a:r>
                      <a:r>
                        <a:rPr lang="en-US" sz="1000" u="none" strike="noStrike" dirty="0">
                          <a:effectLst/>
                        </a:rPr>
                        <a:t>-bunt)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>
                          <a:effectLst/>
                        </a:rPr>
                        <a:t>ручн.форм</a:t>
                      </a:r>
                      <a:r>
                        <a:rPr lang="ru-RU" sz="1000" u="none" strike="noStrike" dirty="0">
                          <a:effectLst/>
                        </a:rPr>
                        <a:t>. (</a:t>
                      </a:r>
                      <a:r>
                        <a:rPr lang="en-US" sz="1000" u="none" strike="noStrike" dirty="0" err="1">
                          <a:effectLst/>
                        </a:rPr>
                        <a:t>handform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16573992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660085"/>
              </p:ext>
            </p:extLst>
          </p:nvPr>
        </p:nvGraphicFramePr>
        <p:xfrm>
          <a:off x="765944" y="5172101"/>
          <a:ext cx="3302000" cy="628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965308625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634268241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381594694"/>
                    </a:ext>
                  </a:extLst>
                </a:gridCol>
              </a:tblGrid>
              <a:tr h="2787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FEHNBRAND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Огненно-пестрый (</a:t>
                      </a:r>
                      <a:r>
                        <a:rPr lang="en-US" sz="1000" u="none" strike="noStrike">
                          <a:effectLst/>
                        </a:rPr>
                        <a:t>buntgeflammt)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ручн.форм. (</a:t>
                      </a:r>
                      <a:r>
                        <a:rPr lang="en-US" sz="1000" u="none" strike="noStrike">
                          <a:effectLst/>
                        </a:rPr>
                        <a:t>handform)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42999397"/>
                  </a:ext>
                </a:extLst>
              </a:tr>
              <a:tr h="2869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FEHNBRAND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Светло-красный пестрый (</a:t>
                      </a:r>
                      <a:r>
                        <a:rPr lang="en-US" sz="900" u="none" strike="noStrike">
                          <a:effectLst/>
                        </a:rPr>
                        <a:t>hellrot-bunt)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>
                          <a:effectLst/>
                        </a:rPr>
                        <a:t>ручн.форм</a:t>
                      </a:r>
                      <a:r>
                        <a:rPr lang="ru-RU" sz="1000" u="none" strike="noStrike" dirty="0">
                          <a:effectLst/>
                        </a:rPr>
                        <a:t>. (</a:t>
                      </a:r>
                      <a:r>
                        <a:rPr lang="en-US" sz="1000" u="none" strike="noStrike" dirty="0" err="1">
                          <a:effectLst/>
                        </a:rPr>
                        <a:t>handform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04329986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26662"/>
              </p:ext>
            </p:extLst>
          </p:nvPr>
        </p:nvGraphicFramePr>
        <p:xfrm>
          <a:off x="4288662" y="5099553"/>
          <a:ext cx="4608512" cy="7011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8004">
                  <a:extLst>
                    <a:ext uri="{9D8B030D-6E8A-4147-A177-3AD203B41FA5}">
                      <a16:colId xmlns:a16="http://schemas.microsoft.com/office/drawing/2014/main" val="522219435"/>
                    </a:ext>
                  </a:extLst>
                </a:gridCol>
                <a:gridCol w="1843404">
                  <a:extLst>
                    <a:ext uri="{9D8B030D-6E8A-4147-A177-3AD203B41FA5}">
                      <a16:colId xmlns:a16="http://schemas.microsoft.com/office/drawing/2014/main" val="1496929343"/>
                    </a:ext>
                  </a:extLst>
                </a:gridCol>
                <a:gridCol w="1347104">
                  <a:extLst>
                    <a:ext uri="{9D8B030D-6E8A-4147-A177-3AD203B41FA5}">
                      <a16:colId xmlns:a16="http://schemas.microsoft.com/office/drawing/2014/main" val="3702761977"/>
                    </a:ext>
                  </a:extLst>
                </a:gridCol>
              </a:tblGrid>
              <a:tr h="3453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DYKBRAND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Фламандский пестрый (</a:t>
                      </a:r>
                      <a:r>
                        <a:rPr lang="en-US" sz="900" u="none" strike="noStrike">
                          <a:effectLst/>
                        </a:rPr>
                        <a:t>flämisch-bunt)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ручн.форм. (</a:t>
                      </a:r>
                      <a:r>
                        <a:rPr lang="en-US" sz="1000" u="none" strike="noStrike">
                          <a:effectLst/>
                        </a:rPr>
                        <a:t>handform)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58161452"/>
                  </a:ext>
                </a:extLst>
              </a:tr>
              <a:tr h="3558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DYKBRAND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Бело-коричневый пестрый(</a:t>
                      </a:r>
                      <a:r>
                        <a:rPr lang="en-US" sz="900" u="none" strike="noStrike" dirty="0" err="1">
                          <a:effectLst/>
                        </a:rPr>
                        <a:t>braunweiß</a:t>
                      </a:r>
                      <a:r>
                        <a:rPr lang="en-US" sz="900" u="none" strike="noStrike" dirty="0">
                          <a:effectLst/>
                        </a:rPr>
                        <a:t>-bunt)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>
                          <a:effectLst/>
                        </a:rPr>
                        <a:t>ручн.форм</a:t>
                      </a:r>
                      <a:r>
                        <a:rPr lang="ru-RU" sz="1000" u="none" strike="noStrike" dirty="0">
                          <a:effectLst/>
                        </a:rPr>
                        <a:t>. (</a:t>
                      </a:r>
                      <a:r>
                        <a:rPr lang="en-US" sz="1000" u="none" strike="noStrike" dirty="0" err="1">
                          <a:effectLst/>
                        </a:rPr>
                        <a:t>handform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34785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0642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9524" y="5605251"/>
            <a:ext cx="6931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На сайте дилера не допускается наличие неактуальной информации, </a:t>
            </a:r>
          </a:p>
          <a:p>
            <a:r>
              <a:rPr lang="ru-RU" sz="1400" dirty="0"/>
              <a:t>за исключением позиций, снятых с производства, но имеющихся на складских остатках.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6399" y="908720"/>
            <a:ext cx="28280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b="1" dirty="0">
                <a:latin typeface="Classic Russian" panose="020B0604020202020204" pitchFamily="34" charset="0"/>
                <a:cs typeface="Arial" panose="020B0604020202020204" pitchFamily="34" charset="0"/>
              </a:rPr>
              <a:t>Ассортимент </a:t>
            </a:r>
          </a:p>
          <a:p>
            <a:r>
              <a:rPr lang="ru-RU" altLang="ru-RU" b="1" dirty="0">
                <a:latin typeface="Classic Russian" panose="020B0604020202020204" pitchFamily="34" charset="0"/>
                <a:cs typeface="Arial" panose="020B0604020202020204" pitchFamily="34" charset="0"/>
              </a:rPr>
              <a:t>Кирпич производства Польша</a:t>
            </a:r>
          </a:p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967866"/>
              </p:ext>
            </p:extLst>
          </p:nvPr>
        </p:nvGraphicFramePr>
        <p:xfrm>
          <a:off x="706399" y="1700808"/>
          <a:ext cx="3302000" cy="38195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9183">
                  <a:extLst>
                    <a:ext uri="{9D8B030D-6E8A-4147-A177-3AD203B41FA5}">
                      <a16:colId xmlns:a16="http://schemas.microsoft.com/office/drawing/2014/main" val="21934872"/>
                    </a:ext>
                  </a:extLst>
                </a:gridCol>
                <a:gridCol w="1209183">
                  <a:extLst>
                    <a:ext uri="{9D8B030D-6E8A-4147-A177-3AD203B41FA5}">
                      <a16:colId xmlns:a16="http://schemas.microsoft.com/office/drawing/2014/main" val="3738799727"/>
                    </a:ext>
                  </a:extLst>
                </a:gridCol>
                <a:gridCol w="883634">
                  <a:extLst>
                    <a:ext uri="{9D8B030D-6E8A-4147-A177-3AD203B41FA5}">
                      <a16:colId xmlns:a16="http://schemas.microsoft.com/office/drawing/2014/main" val="4197663941"/>
                    </a:ext>
                  </a:extLst>
                </a:gridCol>
              </a:tblGrid>
              <a:tr h="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MELBOURNE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16 Красный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гладкая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935062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26 Красный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рифленая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50066980"/>
                  </a:ext>
                </a:extLst>
              </a:tr>
              <a:tr h="1714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16R </a:t>
                      </a:r>
                      <a:r>
                        <a:rPr lang="ru-RU" sz="1000" u="none" strike="noStrike">
                          <a:effectLst/>
                        </a:rPr>
                        <a:t>Красный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реновационная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91454636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CANBERRA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17 Красный с оттенком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гладкая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35479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27 Красный с оттенком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рифленая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1421230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17R </a:t>
                      </a:r>
                      <a:r>
                        <a:rPr lang="ru-RU" sz="800" u="none" strike="noStrike">
                          <a:effectLst/>
                        </a:rPr>
                        <a:t>Красный с оттенком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реновационная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55961445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ADELAJDA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19 Бургунд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гладкая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6923417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29 Бургунд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рифленая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34858797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VICTORIA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56 Красный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9109274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57 Красный с оттенком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856270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DARWIN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38 Красно-коричневый с оттенком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гладкая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69792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PORTLAND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 Антрацитовый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гладкая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597264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SYDNEY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20 Антрацитовый с оттенком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284041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BRISBANE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22 Антрацитовый с оттенком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гладкая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3367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PERTH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50 Коричневый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гладкая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930952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HOBART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72 Антрацитовый с оттенком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>
                          <a:effectLst/>
                        </a:rPr>
                        <a:t>рустикальная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37340349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796063"/>
              </p:ext>
            </p:extLst>
          </p:nvPr>
        </p:nvGraphicFramePr>
        <p:xfrm>
          <a:off x="4572000" y="1682169"/>
          <a:ext cx="3302000" cy="38381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827046507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55536615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3468750286"/>
                    </a:ext>
                  </a:extLst>
                </a:gridCol>
              </a:tblGrid>
              <a:tr h="3489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LARA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76 Красный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рустикальная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2237232"/>
                  </a:ext>
                </a:extLst>
              </a:tr>
              <a:tr h="3489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SORELL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77 Красный с оттенком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рустикальная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67491212"/>
                  </a:ext>
                </a:extLst>
              </a:tr>
              <a:tr h="3489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ROSS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79 Бургунд с оттенком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рустикальная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21297849"/>
                  </a:ext>
                </a:extLst>
              </a:tr>
              <a:tr h="3489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MILTON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60 Пестрый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57307492"/>
                  </a:ext>
                </a:extLst>
              </a:tr>
              <a:tr h="3489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HASTINGS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61 Пестрый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25365614"/>
                  </a:ext>
                </a:extLst>
              </a:tr>
              <a:tr h="3489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GRANVILLE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63 Пестрый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47863285"/>
                  </a:ext>
                </a:extLst>
              </a:tr>
              <a:tr h="3489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GRANITY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64 Пестрый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33467836"/>
                  </a:ext>
                </a:extLst>
              </a:tr>
              <a:tr h="3489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KINGSTON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65 Пестрый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90673749"/>
                  </a:ext>
                </a:extLst>
              </a:tr>
              <a:tr h="3489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RIVERSDALE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66 Пестрый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51303715"/>
                  </a:ext>
                </a:extLst>
              </a:tr>
              <a:tr h="3489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MARGATE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67 Пестрый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гладкая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29002579"/>
                  </a:ext>
                </a:extLst>
              </a:tr>
              <a:tr h="3489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MARGATE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68 Пестрый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гладкая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99473612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53" y="4198216"/>
            <a:ext cx="405492" cy="14401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36" y="1884472"/>
            <a:ext cx="369526" cy="13124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28" y="6230029"/>
            <a:ext cx="369526" cy="13124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15616" y="6141761"/>
            <a:ext cx="6619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Позиции, отмеченные знаком ТОП, должны быть на сайте дилера в начале ротации</a:t>
            </a:r>
          </a:p>
        </p:txBody>
      </p:sp>
    </p:spTree>
    <p:extLst>
      <p:ext uri="{BB962C8B-B14F-4D97-AF65-F5344CB8AC3E}">
        <p14:creationId xmlns:p14="http://schemas.microsoft.com/office/powerpoint/2010/main" val="1040403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31840" y="788726"/>
            <a:ext cx="2432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>
                <a:latin typeface="Classic Russian" panose="020B0604020202020204" pitchFamily="34" charset="0"/>
                <a:cs typeface="Arial" panose="020B0604020202020204" pitchFamily="34" charset="0"/>
              </a:rPr>
              <a:t>Ассортимент БРУСЧАТКА 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71600" y="2849744"/>
            <a:ext cx="4896544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DA251D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A251D"/>
              </a:buClr>
              <a:buChar char="•"/>
              <a:defRPr>
                <a:solidFill>
                  <a:srgbClr val="333333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A251D"/>
              </a:buClr>
              <a:buChar char="•"/>
              <a:defRPr sz="1400">
                <a:solidFill>
                  <a:srgbClr val="333333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A251D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eaLnBrk="0" hangingPunct="0">
              <a:spcBef>
                <a:spcPct val="20000"/>
              </a:spcBef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Tx/>
              <a:buFont typeface="Wingdings" pitchFamily="2" charset="2"/>
              <a:buNone/>
            </a:pPr>
            <a:r>
              <a:rPr lang="ru-RU" altLang="ru-RU" sz="1400" dirty="0">
                <a:solidFill>
                  <a:srgbClr val="1C1C1C"/>
                </a:solidFill>
              </a:rPr>
              <a:t>Заглавная картинка кладка  </a:t>
            </a:r>
          </a:p>
          <a:p>
            <a:pPr eaLnBrk="1" hangingPunct="1">
              <a:lnSpc>
                <a:spcPct val="150000"/>
              </a:lnSpc>
              <a:buClrTx/>
              <a:buFont typeface="Wingdings" pitchFamily="2" charset="2"/>
              <a:buNone/>
            </a:pPr>
            <a:r>
              <a:rPr lang="ru-RU" altLang="ru-RU" sz="1400" dirty="0">
                <a:solidFill>
                  <a:srgbClr val="1C1C1C"/>
                </a:solidFill>
              </a:rPr>
              <a:t>Фото реализованных объектов (желательно)</a:t>
            </a:r>
            <a:endParaRPr lang="ru-RU" altLang="ru-RU" sz="1400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832461"/>
            <a:ext cx="334802" cy="334802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990487" y="3546211"/>
            <a:ext cx="4896544" cy="37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DA251D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A251D"/>
              </a:buClr>
              <a:buChar char="•"/>
              <a:defRPr>
                <a:solidFill>
                  <a:srgbClr val="333333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A251D"/>
              </a:buClr>
              <a:buChar char="•"/>
              <a:defRPr sz="1400">
                <a:solidFill>
                  <a:srgbClr val="333333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A251D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eaLnBrk="0" hangingPunct="0">
              <a:spcBef>
                <a:spcPct val="20000"/>
              </a:spcBef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Tx/>
              <a:buFont typeface="Wingdings" pitchFamily="2" charset="2"/>
              <a:buNone/>
            </a:pPr>
            <a:r>
              <a:rPr lang="ru-RU" altLang="ru-RU" sz="1400" dirty="0">
                <a:solidFill>
                  <a:srgbClr val="1C1C1C"/>
                </a:solidFill>
              </a:rPr>
              <a:t>Преимущества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607266"/>
            <a:ext cx="334802" cy="33480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84" y="2343912"/>
            <a:ext cx="3300984" cy="21701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69013" y="4754730"/>
            <a:ext cx="2722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Картинка отстой заменим</a:t>
            </a:r>
          </a:p>
        </p:txBody>
      </p:sp>
    </p:spTree>
    <p:extLst>
      <p:ext uri="{BB962C8B-B14F-4D97-AF65-F5344CB8AC3E}">
        <p14:creationId xmlns:p14="http://schemas.microsoft.com/office/powerpoint/2010/main" val="4092417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6399" y="908720"/>
            <a:ext cx="13276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b="1" dirty="0">
                <a:latin typeface="Classic Russian" panose="020B0604020202020204" pitchFamily="34" charset="0"/>
                <a:cs typeface="Arial" panose="020B0604020202020204" pitchFamily="34" charset="0"/>
              </a:rPr>
              <a:t>Ассортимент </a:t>
            </a:r>
          </a:p>
          <a:p>
            <a:r>
              <a:rPr lang="ru-RU" altLang="ru-RU" b="1" dirty="0">
                <a:latin typeface="Classic Russian" panose="020B0604020202020204" pitchFamily="34" charset="0"/>
                <a:cs typeface="Arial" panose="020B0604020202020204" pitchFamily="34" charset="0"/>
              </a:rPr>
              <a:t>Брусчатка</a:t>
            </a:r>
          </a:p>
          <a:p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040347"/>
              </p:ext>
            </p:extLst>
          </p:nvPr>
        </p:nvGraphicFramePr>
        <p:xfrm>
          <a:off x="803313" y="1772816"/>
          <a:ext cx="3302000" cy="781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557618662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421936077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9150581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SCHWABING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Черный с оттенком (</a:t>
                      </a:r>
                      <a:r>
                        <a:rPr lang="en-US" sz="1000" u="none" strike="noStrike">
                          <a:effectLst/>
                        </a:rPr>
                        <a:t>schwarz-nuanciert)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брусчатка (</a:t>
                      </a:r>
                      <a:r>
                        <a:rPr lang="en-US" sz="1000" u="none" strike="noStrike">
                          <a:effectLst/>
                        </a:rPr>
                        <a:t>Pflasterklinker)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919611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SCHWABING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Черный обоженный, с гранью (schwarz-buntgeflammt, gefast)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брусчатка (</a:t>
                      </a:r>
                      <a:r>
                        <a:rPr lang="en-US" sz="1000" u="none" strike="noStrike" dirty="0" err="1">
                          <a:effectLst/>
                        </a:rPr>
                        <a:t>Pflasterklinker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323806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0938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980728"/>
            <a:ext cx="2300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>
                <a:latin typeface="Classic Russian" panose="020B0604020202020204" pitchFamily="34" charset="0"/>
                <a:cs typeface="Arial" panose="020B0604020202020204" pitchFamily="34" charset="0"/>
              </a:rPr>
              <a:t>Ассортимент ЧЕРЕПИЦА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187624" y="2708920"/>
            <a:ext cx="4896544" cy="37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DA251D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A251D"/>
              </a:buClr>
              <a:buChar char="•"/>
              <a:defRPr>
                <a:solidFill>
                  <a:srgbClr val="333333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A251D"/>
              </a:buClr>
              <a:buChar char="•"/>
              <a:defRPr sz="1400">
                <a:solidFill>
                  <a:srgbClr val="333333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A251D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eaLnBrk="0" hangingPunct="0">
              <a:spcBef>
                <a:spcPct val="20000"/>
              </a:spcBef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Tx/>
              <a:buFont typeface="Wingdings" pitchFamily="2" charset="2"/>
              <a:buNone/>
            </a:pPr>
            <a:r>
              <a:rPr lang="ru-RU" altLang="ru-RU" sz="1400" dirty="0">
                <a:solidFill>
                  <a:srgbClr val="1C1C1C"/>
                </a:solidFill>
              </a:rPr>
              <a:t>Заглавная картинка</a:t>
            </a:r>
            <a:endParaRPr lang="ru-RU" altLang="ru-RU" sz="1400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91637"/>
            <a:ext cx="334802" cy="334802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187624" y="3483725"/>
            <a:ext cx="4896544" cy="37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DA251D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A251D"/>
              </a:buClr>
              <a:buChar char="•"/>
              <a:defRPr>
                <a:solidFill>
                  <a:srgbClr val="333333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A251D"/>
              </a:buClr>
              <a:buChar char="•"/>
              <a:defRPr sz="1400">
                <a:solidFill>
                  <a:srgbClr val="333333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A251D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eaLnBrk="0" hangingPunct="0">
              <a:spcBef>
                <a:spcPct val="20000"/>
              </a:spcBef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Tx/>
              <a:buFont typeface="Wingdings" pitchFamily="2" charset="2"/>
              <a:buNone/>
            </a:pPr>
            <a:r>
              <a:rPr lang="ru-RU" altLang="ru-RU" sz="1400" dirty="0">
                <a:solidFill>
                  <a:srgbClr val="1C1C1C"/>
                </a:solidFill>
              </a:rPr>
              <a:t>Преимущества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466442"/>
            <a:ext cx="334802" cy="3348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12776"/>
            <a:ext cx="4173272" cy="354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88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1157" y="5487513"/>
            <a:ext cx="6931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На сайте дилера не допускается наличие неактуальной информации, </a:t>
            </a:r>
          </a:p>
          <a:p>
            <a:r>
              <a:rPr lang="ru-RU" sz="1400" dirty="0"/>
              <a:t>за исключением позиций, снятых с производства, но имеющихся на складских остатках.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99792" y="772797"/>
            <a:ext cx="2149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b="1" dirty="0">
                <a:latin typeface="Classic Russian" panose="020B0604020202020204" pitchFamily="34" charset="0"/>
                <a:cs typeface="Arial" panose="020B0604020202020204" pitchFamily="34" charset="0"/>
              </a:rPr>
              <a:t>Ассортимент Черепица</a:t>
            </a:r>
          </a:p>
          <a:p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61" y="6112291"/>
            <a:ext cx="369526" cy="13124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07249" y="6024023"/>
            <a:ext cx="6619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Позиции, отмеченные знаком ТОП, должны быть на сайте дилера в начале ротации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156685"/>
              </p:ext>
            </p:extLst>
          </p:nvPr>
        </p:nvGraphicFramePr>
        <p:xfrm>
          <a:off x="798032" y="1859039"/>
          <a:ext cx="4305300" cy="962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05300">
                  <a:extLst>
                    <a:ext uri="{9D8B030D-6E8A-4147-A177-3AD203B41FA5}">
                      <a16:colId xmlns:a16="http://schemas.microsoft.com/office/drawing/2014/main" val="387628512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Kastanienbraun, glanz-engobe (</a:t>
                      </a:r>
                      <a:r>
                        <a:rPr lang="ru-RU" sz="1100" u="none" strike="noStrike">
                          <a:effectLst/>
                        </a:rPr>
                        <a:t>Каштановый, глянцевый ангоб)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564643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Tobago, </a:t>
                      </a:r>
                      <a:r>
                        <a:rPr lang="en-US" sz="1100" u="none" strike="noStrike" dirty="0" err="1">
                          <a:effectLst/>
                        </a:rPr>
                        <a:t>glasur</a:t>
                      </a:r>
                      <a:r>
                        <a:rPr lang="en-US" sz="1100" u="none" strike="noStrike" dirty="0">
                          <a:effectLst/>
                        </a:rPr>
                        <a:t> (</a:t>
                      </a:r>
                      <a:r>
                        <a:rPr lang="ru-RU" sz="1100" u="none" strike="noStrike" dirty="0">
                          <a:effectLst/>
                        </a:rPr>
                        <a:t>Черно-коричневый, глазурь)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585100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Trentino, glanz-engobe (</a:t>
                      </a:r>
                      <a:r>
                        <a:rPr lang="ru-RU" sz="1100" u="none" strike="noStrike">
                          <a:effectLst/>
                        </a:rPr>
                        <a:t>Трентино)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49454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Maduro, glasur (</a:t>
                      </a:r>
                      <a:r>
                        <a:rPr lang="ru-RU" sz="1100" u="none" strike="noStrike">
                          <a:effectLst/>
                        </a:rPr>
                        <a:t>Мадуро)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7411562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err="1">
                          <a:effectLst/>
                        </a:rPr>
                        <a:t>Graphit</a:t>
                      </a:r>
                      <a:r>
                        <a:rPr lang="en-US" sz="1100" u="none" strike="noStrike" dirty="0">
                          <a:effectLst/>
                        </a:rPr>
                        <a:t> (</a:t>
                      </a:r>
                      <a:r>
                        <a:rPr lang="ru-RU" sz="1100" u="none" strike="noStrike" dirty="0">
                          <a:effectLst/>
                        </a:rPr>
                        <a:t>Графитовый)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52670977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06399" y="1370385"/>
            <a:ext cx="1308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MONZAplus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06399" y="2922622"/>
            <a:ext cx="1083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PIEMONT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491571"/>
              </p:ext>
            </p:extLst>
          </p:nvPr>
        </p:nvGraphicFramePr>
        <p:xfrm>
          <a:off x="798032" y="3401494"/>
          <a:ext cx="4305300" cy="1714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05300">
                  <a:extLst>
                    <a:ext uri="{9D8B030D-6E8A-4147-A177-3AD203B41FA5}">
                      <a16:colId xmlns:a16="http://schemas.microsoft.com/office/drawing/2014/main" val="424619111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Naturrot (</a:t>
                      </a:r>
                      <a:r>
                        <a:rPr lang="ru-RU" sz="1100" u="none" strike="noStrike">
                          <a:effectLst/>
                        </a:rPr>
                        <a:t>Натуральный красный)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212767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Kupfer-rotbraun (</a:t>
                      </a:r>
                      <a:r>
                        <a:rPr lang="ru-RU" sz="1100" u="none" strike="noStrike">
                          <a:effectLst/>
                        </a:rPr>
                        <a:t>Медный красно-коричневый)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380978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Rustic-bunt (Рустикальный пестрый) СКЛАДСКИЕ ОСТАТКИ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04807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Schiefergrau (</a:t>
                      </a:r>
                      <a:r>
                        <a:rPr lang="ru-RU" sz="1100" u="none" strike="noStrike">
                          <a:effectLst/>
                        </a:rPr>
                        <a:t>Антрацитовый, Серый)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573073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Kastanienbraun, glanz-engobe (</a:t>
                      </a:r>
                      <a:r>
                        <a:rPr lang="ru-RU" sz="1100" u="none" strike="noStrike">
                          <a:effectLst/>
                        </a:rPr>
                        <a:t>Каштановый, глянцевый ангоб)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997706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Tobago, glasur (</a:t>
                      </a:r>
                      <a:r>
                        <a:rPr lang="ru-RU" sz="1100" u="none" strike="noStrike">
                          <a:effectLst/>
                        </a:rPr>
                        <a:t>Черно-коричневый, глазурь)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821291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Trentino, glanz-engobe (</a:t>
                      </a:r>
                      <a:r>
                        <a:rPr lang="ru-RU" sz="1100" u="none" strike="noStrike">
                          <a:effectLst/>
                        </a:rPr>
                        <a:t>Трентино)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73009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Titangrau, glasur (Титан серый, глазурованный)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201602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err="1">
                          <a:effectLst/>
                        </a:rPr>
                        <a:t>Graphit</a:t>
                      </a:r>
                      <a:r>
                        <a:rPr lang="en-US" sz="1100" u="none" strike="noStrike" dirty="0">
                          <a:effectLst/>
                        </a:rPr>
                        <a:t> (</a:t>
                      </a:r>
                      <a:r>
                        <a:rPr lang="ru-RU" sz="1100" u="none" strike="noStrike" dirty="0">
                          <a:effectLst/>
                        </a:rPr>
                        <a:t>Графитовый)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16056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5171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6133" y="5444459"/>
            <a:ext cx="6931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На сайте дилера не допускается наличие неактуальной информации, </a:t>
            </a:r>
          </a:p>
          <a:p>
            <a:r>
              <a:rPr lang="ru-RU" sz="1400" dirty="0"/>
              <a:t>за исключением позиций, снятых с производства, но имеющихся на складских остатках.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6399" y="908720"/>
            <a:ext cx="2149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b="1" dirty="0">
                <a:latin typeface="Classic Russian" panose="020B0604020202020204" pitchFamily="34" charset="0"/>
                <a:cs typeface="Arial" panose="020B0604020202020204" pitchFamily="34" charset="0"/>
              </a:rPr>
              <a:t>Ассортимент Черепица</a:t>
            </a:r>
          </a:p>
          <a:p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37" y="6069237"/>
            <a:ext cx="369526" cy="13124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92225" y="5980969"/>
            <a:ext cx="6619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Позиции, отмеченные знаком ТОП, должны быть на сайте дилера в начале ротации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87925"/>
              </p:ext>
            </p:extLst>
          </p:nvPr>
        </p:nvGraphicFramePr>
        <p:xfrm>
          <a:off x="784563" y="1772816"/>
          <a:ext cx="4305300" cy="76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05300">
                  <a:extLst>
                    <a:ext uri="{9D8B030D-6E8A-4147-A177-3AD203B41FA5}">
                      <a16:colId xmlns:a16="http://schemas.microsoft.com/office/drawing/2014/main" val="421139131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Naturrot (</a:t>
                      </a:r>
                      <a:r>
                        <a:rPr lang="ru-RU" sz="1100" u="none" strike="noStrike">
                          <a:effectLst/>
                        </a:rPr>
                        <a:t>Натуральный красный)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253461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Kupfer-rotbraun (</a:t>
                      </a:r>
                      <a:r>
                        <a:rPr lang="ru-RU" sz="1100" u="none" strike="noStrike">
                          <a:effectLst/>
                        </a:rPr>
                        <a:t>Медный красно-коричневый)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620033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Kastanienbraun, glanz-engobe (</a:t>
                      </a:r>
                      <a:r>
                        <a:rPr lang="ru-RU" sz="1100" u="none" strike="noStrike">
                          <a:effectLst/>
                        </a:rPr>
                        <a:t>Каштановый, глянцевый ангоб)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424505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Tobago, </a:t>
                      </a:r>
                      <a:r>
                        <a:rPr lang="en-US" sz="1100" u="none" strike="noStrike" dirty="0" err="1">
                          <a:effectLst/>
                        </a:rPr>
                        <a:t>glasur</a:t>
                      </a:r>
                      <a:r>
                        <a:rPr lang="en-US" sz="1100" u="none" strike="noStrike" dirty="0">
                          <a:effectLst/>
                        </a:rPr>
                        <a:t> (</a:t>
                      </a:r>
                      <a:r>
                        <a:rPr lang="ru-RU" sz="1100" u="none" strike="noStrike" dirty="0">
                          <a:effectLst/>
                        </a:rPr>
                        <a:t>Черно-коричневый, глазурь)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33012172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16133" y="1352705"/>
            <a:ext cx="1327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BORNHOLM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4851" y="2591914"/>
            <a:ext cx="11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BERGAMO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931467"/>
              </p:ext>
            </p:extLst>
          </p:nvPr>
        </p:nvGraphicFramePr>
        <p:xfrm>
          <a:off x="784563" y="3095130"/>
          <a:ext cx="4305300" cy="619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05300">
                  <a:extLst>
                    <a:ext uri="{9D8B030D-6E8A-4147-A177-3AD203B41FA5}">
                      <a16:colId xmlns:a16="http://schemas.microsoft.com/office/drawing/2014/main" val="249726946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Naturrot (</a:t>
                      </a:r>
                      <a:r>
                        <a:rPr lang="ru-RU" sz="1100" u="none" strike="noStrike">
                          <a:effectLst/>
                        </a:rPr>
                        <a:t>Натуральный красный)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685965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Anthrazit (</a:t>
                      </a:r>
                      <a:r>
                        <a:rPr lang="ru-RU" sz="1100" u="none" strike="noStrike">
                          <a:effectLst/>
                        </a:rPr>
                        <a:t>Антрацитовый)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127464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err="1">
                          <a:effectLst/>
                        </a:rPr>
                        <a:t>Grau</a:t>
                      </a:r>
                      <a:r>
                        <a:rPr lang="en-US" sz="1100" u="none" strike="noStrike" dirty="0">
                          <a:effectLst/>
                        </a:rPr>
                        <a:t>-matt (</a:t>
                      </a:r>
                      <a:r>
                        <a:rPr lang="ru-RU" sz="1100" u="none" strike="noStrike" dirty="0">
                          <a:effectLst/>
                        </a:rPr>
                        <a:t>Серый матовый)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05482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8956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6399" y="908720"/>
            <a:ext cx="299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b="1" dirty="0">
                <a:latin typeface="Classic Russian" panose="020B0604020202020204" pitchFamily="34" charset="0"/>
                <a:cs typeface="Arial" panose="020B0604020202020204" pitchFamily="34" charset="0"/>
              </a:rPr>
              <a:t>Ассортимент Черепица Германия</a:t>
            </a: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06399" y="1340768"/>
            <a:ext cx="2381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FLANDERN / </a:t>
            </a:r>
            <a:r>
              <a:rPr lang="ru-RU" dirty="0"/>
              <a:t>Фландрия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144861"/>
              </p:ext>
            </p:extLst>
          </p:nvPr>
        </p:nvGraphicFramePr>
        <p:xfrm>
          <a:off x="827584" y="1700808"/>
          <a:ext cx="2844800" cy="14382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44800">
                  <a:extLst>
                    <a:ext uri="{9D8B030D-6E8A-4147-A177-3AD203B41FA5}">
                      <a16:colId xmlns:a16="http://schemas.microsoft.com/office/drawing/2014/main" val="2909364503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Rot-engobiert (</a:t>
                      </a:r>
                      <a:r>
                        <a:rPr lang="ru-RU" sz="1000" u="none" strike="noStrike">
                          <a:effectLst/>
                        </a:rPr>
                        <a:t>Красный ангоб)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5911416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Kupferbraun-nuanciert (</a:t>
                      </a:r>
                      <a:r>
                        <a:rPr lang="ru-RU" sz="1000" u="none" strike="noStrike">
                          <a:effectLst/>
                        </a:rPr>
                        <a:t>Медно-коричневый пестрый) - ангоб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97183590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Altfarben (Старые краски, Темно-коричневый) - ангоб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9805435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Anthrazit (Blau-grau)- (</a:t>
                      </a:r>
                      <a:r>
                        <a:rPr lang="ru-RU" sz="1000" u="none" strike="noStrike">
                          <a:effectLst/>
                        </a:rPr>
                        <a:t>Синевато-серый) - ангоб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43080708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err="1">
                          <a:effectLst/>
                        </a:rPr>
                        <a:t>Schwarz-matt</a:t>
                      </a:r>
                      <a:r>
                        <a:rPr lang="ru-RU" sz="1000" u="none" strike="noStrike" dirty="0">
                          <a:effectLst/>
                        </a:rPr>
                        <a:t>, </a:t>
                      </a:r>
                      <a:r>
                        <a:rPr lang="ru-RU" sz="1000" u="none" strike="noStrike" dirty="0" err="1">
                          <a:effectLst/>
                        </a:rPr>
                        <a:t>glasur</a:t>
                      </a:r>
                      <a:r>
                        <a:rPr lang="ru-RU" sz="1000" u="none" strike="noStrike" dirty="0">
                          <a:effectLst/>
                        </a:rPr>
                        <a:t> (Черный, матовая глазурь)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86112149"/>
                  </a:ext>
                </a:extLst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764840" y="3139083"/>
            <a:ext cx="2882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FLANDERNplus</a:t>
            </a:r>
            <a:r>
              <a:rPr lang="ru-RU" dirty="0"/>
              <a:t> / Фландрия+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990808"/>
              </p:ext>
            </p:extLst>
          </p:nvPr>
        </p:nvGraphicFramePr>
        <p:xfrm>
          <a:off x="827584" y="3493901"/>
          <a:ext cx="2844800" cy="19621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44800">
                  <a:extLst>
                    <a:ext uri="{9D8B030D-6E8A-4147-A177-3AD203B41FA5}">
                      <a16:colId xmlns:a16="http://schemas.microsoft.com/office/drawing/2014/main" val="5820933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Rot-engobiert (</a:t>
                      </a:r>
                      <a:r>
                        <a:rPr lang="ru-RU" sz="1000" u="none" strike="noStrike">
                          <a:effectLst/>
                        </a:rPr>
                        <a:t>Красный ангоб)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680512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Anthrazit (Blau-grau)- (</a:t>
                      </a:r>
                      <a:r>
                        <a:rPr lang="ru-RU" sz="1000" u="none" strike="noStrike">
                          <a:effectLst/>
                        </a:rPr>
                        <a:t>Синевато-серый) - ангоб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8146264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Schwarz-matt, glasur (Черный, матовая глазурь)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3779743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Cayenne, glanz-engobe (</a:t>
                      </a:r>
                      <a:r>
                        <a:rPr lang="ru-RU" sz="1000" u="none" strike="noStrike">
                          <a:effectLst/>
                        </a:rPr>
                        <a:t>Кайенский, глянцевый ангоб)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5649359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Brazil, </a:t>
                      </a:r>
                      <a:r>
                        <a:rPr lang="en-US" sz="1000" u="none" strike="noStrike" dirty="0" err="1">
                          <a:effectLst/>
                        </a:rPr>
                        <a:t>glasur</a:t>
                      </a:r>
                      <a:r>
                        <a:rPr lang="en-US" sz="1000" u="none" strike="noStrike" dirty="0">
                          <a:effectLst/>
                        </a:rPr>
                        <a:t> (</a:t>
                      </a:r>
                      <a:r>
                        <a:rPr lang="ru-RU" sz="1000" u="none" strike="noStrike" dirty="0">
                          <a:effectLst/>
                        </a:rPr>
                        <a:t>Бразильский, глазурь)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87042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Biscaya, glasur (</a:t>
                      </a:r>
                      <a:r>
                        <a:rPr lang="ru-RU" sz="1000" u="none" strike="noStrike">
                          <a:effectLst/>
                        </a:rPr>
                        <a:t>Бискайский, глазурь)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07055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Barolo, Glasur (Красное вино, глазурь)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3089944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Borneo, Glazur (</a:t>
                      </a:r>
                      <a:r>
                        <a:rPr lang="ru-RU" sz="1000" u="none" strike="noStrike">
                          <a:effectLst/>
                        </a:rPr>
                        <a:t>Темно-зеленый, глазурь)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57298485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Merlot (NEW)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40323826"/>
                  </a:ext>
                </a:extLst>
              </a:tr>
            </a:tbl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4542273" y="1340768"/>
            <a:ext cx="2123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LIMBURG / </a:t>
            </a:r>
            <a:r>
              <a:rPr lang="ru-RU" dirty="0" err="1"/>
              <a:t>Лимбург</a:t>
            </a:r>
            <a:endParaRPr lang="ru-RU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446958"/>
              </p:ext>
            </p:extLst>
          </p:nvPr>
        </p:nvGraphicFramePr>
        <p:xfrm>
          <a:off x="4572000" y="1700808"/>
          <a:ext cx="2844800" cy="657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44800">
                  <a:extLst>
                    <a:ext uri="{9D8B030D-6E8A-4147-A177-3AD203B41FA5}">
                      <a16:colId xmlns:a16="http://schemas.microsoft.com/office/drawing/2014/main" val="1618551763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Rot-engobiert (</a:t>
                      </a:r>
                      <a:r>
                        <a:rPr lang="ru-RU" sz="1000" u="none" strike="noStrike">
                          <a:effectLst/>
                        </a:rPr>
                        <a:t>Красный ангоб)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127593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Anthrazit (Blau-grau)- (</a:t>
                      </a:r>
                      <a:r>
                        <a:rPr lang="ru-RU" sz="1000" u="none" strike="noStrike">
                          <a:effectLst/>
                        </a:rPr>
                        <a:t>Синевато-серый)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7258791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err="1">
                          <a:effectLst/>
                        </a:rPr>
                        <a:t>Schwarz-matt</a:t>
                      </a:r>
                      <a:r>
                        <a:rPr lang="ru-RU" sz="1000" u="none" strike="noStrike" dirty="0">
                          <a:effectLst/>
                        </a:rPr>
                        <a:t>, </a:t>
                      </a:r>
                      <a:r>
                        <a:rPr lang="ru-RU" sz="1000" u="none" strike="noStrike" dirty="0" err="1">
                          <a:effectLst/>
                        </a:rPr>
                        <a:t>glasur</a:t>
                      </a:r>
                      <a:r>
                        <a:rPr lang="ru-RU" sz="1000" u="none" strike="noStrike" dirty="0">
                          <a:effectLst/>
                        </a:rPr>
                        <a:t> (Черный, матовая глазурь)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6335523"/>
                  </a:ext>
                </a:extLst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4488792" y="2418295"/>
            <a:ext cx="2412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RHEINLAND  </a:t>
            </a:r>
            <a:r>
              <a:rPr lang="ru-RU" dirty="0" err="1"/>
              <a:t>Рейнланд</a:t>
            </a:r>
            <a:r>
              <a:rPr lang="ru-RU" dirty="0"/>
              <a:t> </a:t>
            </a: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178206"/>
              </p:ext>
            </p:extLst>
          </p:nvPr>
        </p:nvGraphicFramePr>
        <p:xfrm>
          <a:off x="4518519" y="2768556"/>
          <a:ext cx="2844800" cy="723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44800">
                  <a:extLst>
                    <a:ext uri="{9D8B030D-6E8A-4147-A177-3AD203B41FA5}">
                      <a16:colId xmlns:a16="http://schemas.microsoft.com/office/drawing/2014/main" val="3138628652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Naturrot (</a:t>
                      </a:r>
                      <a:r>
                        <a:rPr lang="ru-RU" sz="1000" u="none" strike="noStrike">
                          <a:effectLst/>
                        </a:rPr>
                        <a:t>Натуральный красный)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9030543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Altfarben (</a:t>
                      </a:r>
                      <a:r>
                        <a:rPr lang="ru-RU" sz="1000" u="none" strike="noStrike">
                          <a:effectLst/>
                        </a:rPr>
                        <a:t>Старые краски, Темно-коричневый)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347193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effectLst/>
                        </a:rPr>
                        <a:t>Anthrazit</a:t>
                      </a:r>
                      <a:r>
                        <a:rPr lang="en-US" sz="1000" u="none" strike="noStrike" dirty="0">
                          <a:effectLst/>
                        </a:rPr>
                        <a:t> (</a:t>
                      </a:r>
                      <a:r>
                        <a:rPr lang="ru-RU" sz="1000" u="none" strike="noStrike" dirty="0">
                          <a:effectLst/>
                        </a:rPr>
                        <a:t>Синевато-серый)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080935"/>
                  </a:ext>
                </a:extLst>
              </a:tr>
            </a:tbl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4481160" y="3508415"/>
            <a:ext cx="2015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BARI   БАРИ  (NEW)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651988"/>
              </p:ext>
            </p:extLst>
          </p:nvPr>
        </p:nvGraphicFramePr>
        <p:xfrm>
          <a:off x="4518519" y="3850454"/>
          <a:ext cx="2844800" cy="857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44800">
                  <a:extLst>
                    <a:ext uri="{9D8B030D-6E8A-4147-A177-3AD203B41FA5}">
                      <a16:colId xmlns:a16="http://schemas.microsoft.com/office/drawing/2014/main" val="918649692"/>
                    </a:ext>
                  </a:extLst>
                </a:gridCol>
              </a:tblGrid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BARI anthrazit, </a:t>
                      </a:r>
                      <a:r>
                        <a:rPr lang="ru-RU" sz="1000" u="none" strike="noStrike">
                          <a:effectLst/>
                        </a:rPr>
                        <a:t>рядовая черепица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4302983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BARI schwarz-matt, glasiert, </a:t>
                      </a:r>
                      <a:r>
                        <a:rPr lang="ru-RU" sz="1000" u="none" strike="noStrike">
                          <a:effectLst/>
                        </a:rPr>
                        <a:t>рядовая черепица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414965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BARI cayenne, </a:t>
                      </a:r>
                      <a:r>
                        <a:rPr lang="ru-RU" sz="1000" u="none" strike="noStrike">
                          <a:effectLst/>
                        </a:rPr>
                        <a:t>рядовая черепица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529070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BARI </a:t>
                      </a:r>
                      <a:r>
                        <a:rPr lang="ru-RU" sz="1000" u="none" strike="noStrike" dirty="0" err="1">
                          <a:effectLst/>
                        </a:rPr>
                        <a:t>basalt</a:t>
                      </a:r>
                      <a:r>
                        <a:rPr lang="ru-RU" sz="1000" u="none" strike="noStrike" dirty="0">
                          <a:effectLst/>
                        </a:rPr>
                        <a:t>, рядовая черепица NEW!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56280318"/>
                  </a:ext>
                </a:extLst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4372937" y="4714550"/>
            <a:ext cx="1603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ELSASS Эльзас</a:t>
            </a: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16055"/>
              </p:ext>
            </p:extLst>
          </p:nvPr>
        </p:nvGraphicFramePr>
        <p:xfrm>
          <a:off x="4525505" y="5119464"/>
          <a:ext cx="2844800" cy="685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44800">
                  <a:extLst>
                    <a:ext uri="{9D8B030D-6E8A-4147-A177-3AD203B41FA5}">
                      <a16:colId xmlns:a16="http://schemas.microsoft.com/office/drawing/2014/main" val="1663652344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Naturrot (</a:t>
                      </a:r>
                      <a:r>
                        <a:rPr lang="ru-RU" sz="1000" u="none" strike="noStrike">
                          <a:effectLst/>
                        </a:rPr>
                        <a:t>Натуральный красный)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7414213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Altfarben (</a:t>
                      </a:r>
                      <a:r>
                        <a:rPr lang="ru-RU" sz="1000" u="none" strike="noStrike">
                          <a:effectLst/>
                        </a:rPr>
                        <a:t>Старые краски, Темно-коричневый)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416975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effectLst/>
                        </a:rPr>
                        <a:t>Anthrazit</a:t>
                      </a:r>
                      <a:r>
                        <a:rPr lang="en-US" sz="1000" u="none" strike="noStrike" dirty="0">
                          <a:effectLst/>
                        </a:rPr>
                        <a:t> (</a:t>
                      </a:r>
                      <a:r>
                        <a:rPr lang="ru-RU" sz="1000" u="none" strike="noStrike" dirty="0">
                          <a:effectLst/>
                        </a:rPr>
                        <a:t>Синевато-серый)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3050422"/>
                  </a:ext>
                </a:extLst>
              </a:tr>
            </a:tbl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706399" y="5448828"/>
            <a:ext cx="2452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LUGANO  Лугано (NEW)</a:t>
            </a: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737331"/>
              </p:ext>
            </p:extLst>
          </p:nvPr>
        </p:nvGraphicFramePr>
        <p:xfrm>
          <a:off x="802817" y="5774067"/>
          <a:ext cx="2844800" cy="3324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44800">
                  <a:extLst>
                    <a:ext uri="{9D8B030D-6E8A-4147-A177-3AD203B41FA5}">
                      <a16:colId xmlns:a16="http://schemas.microsoft.com/office/drawing/2014/main" val="40740047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8872532"/>
                  </a:ext>
                </a:extLst>
              </a:tr>
              <a:tr h="17053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Basalt, </a:t>
                      </a:r>
                      <a:r>
                        <a:rPr lang="ru-RU" sz="1000" u="none" strike="noStrike" dirty="0">
                          <a:effectLst/>
                        </a:rPr>
                        <a:t>рядовая черепица </a:t>
                      </a:r>
                      <a:r>
                        <a:rPr lang="en-US" sz="1000" u="none" strike="noStrike" dirty="0">
                          <a:effectLst/>
                        </a:rPr>
                        <a:t>NEW!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9164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3853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6399" y="908720"/>
            <a:ext cx="2797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b="1" dirty="0">
                <a:latin typeface="Classic Russian" panose="020B0604020202020204" pitchFamily="34" charset="0"/>
                <a:cs typeface="Arial" panose="020B0604020202020204" pitchFamily="34" charset="0"/>
              </a:rPr>
              <a:t>Ассортимент </a:t>
            </a:r>
          </a:p>
          <a:p>
            <a:r>
              <a:rPr lang="ru-RU" altLang="ru-RU" b="1" dirty="0">
                <a:latin typeface="Classic Russian" panose="020B0604020202020204" pitchFamily="34" charset="0"/>
                <a:cs typeface="Arial" panose="020B0604020202020204" pitchFamily="34" charset="0"/>
              </a:rPr>
              <a:t>Керамические комплектующие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18948"/>
              </p:ext>
            </p:extLst>
          </p:nvPr>
        </p:nvGraphicFramePr>
        <p:xfrm>
          <a:off x="706398" y="1878019"/>
          <a:ext cx="3994437" cy="31527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94437">
                  <a:extLst>
                    <a:ext uri="{9D8B030D-6E8A-4147-A177-3AD203B41FA5}">
                      <a16:colId xmlns:a16="http://schemas.microsoft.com/office/drawing/2014/main" val="3755577534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Двойная черепица (</a:t>
                      </a:r>
                      <a:r>
                        <a:rPr lang="en-US" sz="1000" u="none" strike="noStrike">
                          <a:effectLst/>
                        </a:rPr>
                        <a:t>MONZAplus, PIEMONT, BORNHOLM)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07343683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Двойная черепица (</a:t>
                      </a:r>
                      <a:r>
                        <a:rPr lang="en-US" sz="1000" u="none" strike="noStrike">
                          <a:effectLst/>
                        </a:rPr>
                        <a:t>BERGAMO)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81674018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Боковая черепица правая (</a:t>
                      </a:r>
                      <a:r>
                        <a:rPr lang="en-US" sz="1000" u="none" strike="noStrike">
                          <a:effectLst/>
                        </a:rPr>
                        <a:t>MONZAplus, PIEMONT, BORNHOLM, BERGAMO)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64452218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Боковая черепица левая (</a:t>
                      </a:r>
                      <a:r>
                        <a:rPr lang="en-US" sz="1000" u="none" strike="noStrike" dirty="0" err="1">
                          <a:effectLst/>
                        </a:rPr>
                        <a:t>MONZAplus</a:t>
                      </a:r>
                      <a:r>
                        <a:rPr lang="en-US" sz="1000" u="none" strike="noStrike" dirty="0">
                          <a:effectLst/>
                        </a:rPr>
                        <a:t>, PIEMONT, BORNHOLM, BERGAMO)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193654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Вентиляционная черепица (</a:t>
                      </a:r>
                      <a:r>
                        <a:rPr lang="en-US" sz="1000" u="none" strike="noStrike">
                          <a:effectLst/>
                        </a:rPr>
                        <a:t>MONZAplus, PIEMONT, BORNHOLM)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63718016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Вентиляционная черепица (</a:t>
                      </a:r>
                      <a:r>
                        <a:rPr lang="en-US" sz="1000" u="none" strike="noStrike">
                          <a:effectLst/>
                        </a:rPr>
                        <a:t>BERGAMO)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3480746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Половинчатая черепица (</a:t>
                      </a:r>
                      <a:r>
                        <a:rPr lang="en-US" sz="1000" u="none" strike="noStrike">
                          <a:effectLst/>
                        </a:rPr>
                        <a:t>MONZAplus, PIEMONT)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56247647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Половинчатая черепица (</a:t>
                      </a:r>
                      <a:r>
                        <a:rPr lang="en-US" sz="1000" u="none" strike="noStrike">
                          <a:effectLst/>
                        </a:rPr>
                        <a:t>BERGAMO)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7647889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Проходная черепица с вент.насадкой 100мм (</a:t>
                      </a:r>
                      <a:r>
                        <a:rPr lang="en-US" sz="1000" u="none" strike="noStrike">
                          <a:effectLst/>
                        </a:rPr>
                        <a:t>MONZAplus, PIEMONT, BORNHOLM)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50483698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Проходная черепица с вент.насадкой 100мм (BERGAMO)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416738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Проходная черепица с вент.насадкой 150мм (</a:t>
                      </a:r>
                      <a:r>
                        <a:rPr lang="en-US" sz="1000" u="none" strike="noStrike">
                          <a:effectLst/>
                        </a:rPr>
                        <a:t>MONZAplus, PIEMONT, BORNHOLM)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149766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Проходная черепица с вент.насадкой 150мм (BERGAMO)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0208743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Проходная черепица с антенной насадкой (MONZAplus, PIEMONT, BORNHOLM)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35910887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Проходная черепица с антенной насадкой (BERGAMO)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63902725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133870"/>
              </p:ext>
            </p:extLst>
          </p:nvPr>
        </p:nvGraphicFramePr>
        <p:xfrm>
          <a:off x="4810759" y="1878019"/>
          <a:ext cx="3649673" cy="31527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49673">
                  <a:extLst>
                    <a:ext uri="{9D8B030D-6E8A-4147-A177-3AD203B41FA5}">
                      <a16:colId xmlns:a16="http://schemas.microsoft.com/office/drawing/2014/main" val="2023432809"/>
                    </a:ext>
                  </a:extLst>
                </a:gridCol>
              </a:tblGrid>
              <a:tr h="2279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Коньковая/хребтовая черепица ("Трилистник")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39839715"/>
                  </a:ext>
                </a:extLst>
              </a:tr>
              <a:tr h="2279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Коньковая/хребтовая черепица (</a:t>
                      </a:r>
                      <a:r>
                        <a:rPr lang="en-US" sz="1000" u="none" strike="noStrike">
                          <a:effectLst/>
                        </a:rPr>
                        <a:t>BERGAMO)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74236003"/>
                  </a:ext>
                </a:extLst>
              </a:tr>
              <a:tr h="2279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Начальный коньковый торцевой элемент ("Трилистник")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25954135"/>
                  </a:ext>
                </a:extLst>
              </a:tr>
              <a:tr h="2279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Начальный коньковый торцевой элемент (BERGAMO)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1533241"/>
                  </a:ext>
                </a:extLst>
              </a:tr>
              <a:tr h="2279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Конечный коньковый торцевой элемент ("Трилистник")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53331667"/>
                  </a:ext>
                </a:extLst>
              </a:tr>
              <a:tr h="2279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Конечный коньковый торцевой элемент (BERGAMO)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92980015"/>
                  </a:ext>
                </a:extLst>
              </a:tr>
              <a:tr h="2279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Начальная хребтовая черепица ("Трилистник")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301843"/>
                  </a:ext>
                </a:extLst>
              </a:tr>
              <a:tr h="2279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Начальная хребтовая черепица (</a:t>
                      </a:r>
                      <a:r>
                        <a:rPr lang="en-US" sz="1000" u="none" strike="noStrike">
                          <a:effectLst/>
                        </a:rPr>
                        <a:t>BERGAMO)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96432178"/>
                  </a:ext>
                </a:extLst>
              </a:tr>
              <a:tr h="2279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Вальмовая черепица ("Трилистник")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39040727"/>
                  </a:ext>
                </a:extLst>
              </a:tr>
              <a:tr h="2279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Вальмовая черепица (</a:t>
                      </a:r>
                      <a:r>
                        <a:rPr lang="en-US" sz="1000" u="none" strike="noStrike">
                          <a:effectLst/>
                        </a:rPr>
                        <a:t>BERGAMO)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49595495"/>
                  </a:ext>
                </a:extLst>
              </a:tr>
              <a:tr h="2279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Пультовая черепица (</a:t>
                      </a:r>
                      <a:r>
                        <a:rPr lang="en-US" sz="1000" u="none" strike="noStrike">
                          <a:effectLst/>
                        </a:rPr>
                        <a:t>MONZAplus, PIEMONT, BERGAMO)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14447336"/>
                  </a:ext>
                </a:extLst>
              </a:tr>
              <a:tr h="4178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Боковая пультовая черепица правая/левая (MONZAplus, PIEMONT, BERGAMO)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3657924"/>
                  </a:ext>
                </a:extLst>
              </a:tr>
              <a:tr h="2279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Зажим коньковой черепицы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85999686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667798" y="90871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Classic Russian" panose="020B0604020202020204" pitchFamily="34" charset="0"/>
              </a:rPr>
              <a:t>Коньковая / Хребтовая / </a:t>
            </a:r>
          </a:p>
          <a:p>
            <a:r>
              <a:rPr lang="ru-RU" b="1" dirty="0">
                <a:latin typeface="Classic Russian" panose="020B0604020202020204" pitchFamily="34" charset="0"/>
              </a:rPr>
              <a:t>Вальмовая / Пультовая черепица</a:t>
            </a:r>
          </a:p>
        </p:txBody>
      </p:sp>
    </p:spTree>
    <p:extLst>
      <p:ext uri="{BB962C8B-B14F-4D97-AF65-F5344CB8AC3E}">
        <p14:creationId xmlns:p14="http://schemas.microsoft.com/office/powerpoint/2010/main" val="943612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1115616" y="1124744"/>
            <a:ext cx="4896544" cy="69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DA251D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A251D"/>
              </a:buClr>
              <a:buChar char="•"/>
              <a:defRPr>
                <a:solidFill>
                  <a:srgbClr val="333333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A251D"/>
              </a:buClr>
              <a:buChar char="•"/>
              <a:defRPr sz="1400">
                <a:solidFill>
                  <a:srgbClr val="333333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A251D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eaLnBrk="0" hangingPunct="0">
              <a:spcBef>
                <a:spcPct val="20000"/>
              </a:spcBef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Tx/>
              <a:buFont typeface="Wingdings" pitchFamily="2" charset="2"/>
              <a:buNone/>
            </a:pPr>
            <a:r>
              <a:rPr lang="ru-RU" altLang="ru-RU" sz="1400" dirty="0">
                <a:solidFill>
                  <a:srgbClr val="1C1C1C"/>
                </a:solidFill>
              </a:rPr>
              <a:t>Размещение информации о бренде в соответствующем разделе</a:t>
            </a:r>
            <a:endParaRPr lang="ru-RU" altLang="ru-RU" sz="1400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83254"/>
            <a:ext cx="334802" cy="334802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147656" y="2003639"/>
            <a:ext cx="4896544" cy="37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DA251D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A251D"/>
              </a:buClr>
              <a:buChar char="•"/>
              <a:defRPr>
                <a:solidFill>
                  <a:srgbClr val="333333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A251D"/>
              </a:buClr>
              <a:buChar char="•"/>
              <a:defRPr sz="1400">
                <a:solidFill>
                  <a:srgbClr val="333333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A251D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eaLnBrk="0" hangingPunct="0">
              <a:spcBef>
                <a:spcPct val="20000"/>
              </a:spcBef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Tx/>
              <a:buFont typeface="Wingdings" pitchFamily="2" charset="2"/>
              <a:buNone/>
            </a:pPr>
            <a:r>
              <a:rPr lang="ru-RU" altLang="ru-RU" sz="1400" dirty="0">
                <a:solidFill>
                  <a:srgbClr val="1C1C1C"/>
                </a:solidFill>
              </a:rPr>
              <a:t>Размещение логотипа в «шапке» раздела с продукцией 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58059"/>
            <a:ext cx="334802" cy="334802"/>
          </a:xfrm>
          <a:prstGeom prst="rect">
            <a:avLst/>
          </a:prstGeom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138892" y="2616411"/>
            <a:ext cx="4896544" cy="69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DA251D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A251D"/>
              </a:buClr>
              <a:buChar char="•"/>
              <a:defRPr>
                <a:solidFill>
                  <a:srgbClr val="333333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A251D"/>
              </a:buClr>
              <a:buChar char="•"/>
              <a:defRPr sz="1400">
                <a:solidFill>
                  <a:srgbClr val="333333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A251D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eaLnBrk="0" hangingPunct="0">
              <a:spcBef>
                <a:spcPct val="20000"/>
              </a:spcBef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Tx/>
              <a:buFont typeface="Wingdings" pitchFamily="2" charset="2"/>
              <a:buNone/>
            </a:pPr>
            <a:r>
              <a:rPr lang="ru-RU" altLang="ru-RU" sz="1400" dirty="0">
                <a:solidFill>
                  <a:srgbClr val="1C1C1C"/>
                </a:solidFill>
              </a:rPr>
              <a:t>При наличии карусели с логотипами- наличие логотипа в нижней карусели сайта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862704"/>
            <a:ext cx="334802" cy="3348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40838" y="668384"/>
            <a:ext cx="5345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b="1" dirty="0">
                <a:latin typeface="Classic Russian" panose="020B0604020202020204" pitchFamily="34" charset="0"/>
                <a:cs typeface="Arial" panose="020B0604020202020204" pitchFamily="34" charset="0"/>
              </a:rPr>
              <a:t>Представление бренда на сайте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64229" y="3570597"/>
            <a:ext cx="4799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Не допускается искажать внешний вид, пропорции и цветовую гамму логотипа или его частей.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667349"/>
            <a:ext cx="334802" cy="33480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77957" y="5085184"/>
            <a:ext cx="507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Допускается черное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белое и монохромное изображение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Для цветного фона или фотографий.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396227"/>
            <a:ext cx="334802" cy="3348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896" y="1388025"/>
            <a:ext cx="2011250" cy="304908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ED73BD9-7119-4633-9B43-99F54E7C8C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01" y="5153859"/>
            <a:ext cx="334802" cy="33480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3F43D21-C430-4B35-BBCB-B365E64997DF}"/>
              </a:ext>
            </a:extLst>
          </p:cNvPr>
          <p:cNvSpPr/>
          <p:nvPr/>
        </p:nvSpPr>
        <p:spPr>
          <a:xfrm>
            <a:off x="1174232" y="429309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Не допускается использование дополнительных подписей вблизи логотипа.</a:t>
            </a:r>
            <a:endParaRPr lang="ru-RU" sz="1400" dirty="0"/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A8C4B735-5456-4335-BEB4-43B9CB2FC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1114" y="5608404"/>
            <a:ext cx="7056784" cy="741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DA251D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A251D"/>
              </a:buClr>
              <a:buChar char="•"/>
              <a:defRPr>
                <a:solidFill>
                  <a:srgbClr val="333333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A251D"/>
              </a:buClr>
              <a:buChar char="•"/>
              <a:defRPr sz="1400">
                <a:solidFill>
                  <a:srgbClr val="333333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A251D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eaLnBrk="0" hangingPunct="0">
              <a:spcBef>
                <a:spcPct val="20000"/>
              </a:spcBef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Tx/>
              <a:buNone/>
            </a:pPr>
            <a:r>
              <a:rPr lang="ru-RU" altLang="ru-RU" sz="1400" dirty="0">
                <a:solidFill>
                  <a:srgbClr val="1C1C1C"/>
                </a:solidFill>
              </a:rPr>
              <a:t>Написание название бренда</a:t>
            </a:r>
            <a:r>
              <a:rPr lang="en-US" altLang="ru-RU" sz="1400" dirty="0">
                <a:solidFill>
                  <a:srgbClr val="1C1C1C"/>
                </a:solidFill>
              </a:rPr>
              <a:t> </a:t>
            </a:r>
            <a:r>
              <a:rPr lang="ru-RU" altLang="ru-RU" sz="1400" dirty="0">
                <a:solidFill>
                  <a:srgbClr val="1C1C1C"/>
                </a:solidFill>
              </a:rPr>
              <a:t>в тексте должно быть без умляута</a:t>
            </a:r>
          </a:p>
          <a:p>
            <a:pPr eaLnBrk="1" hangingPunct="1">
              <a:lnSpc>
                <a:spcPct val="150000"/>
              </a:lnSpc>
              <a:buClrTx/>
              <a:buNone/>
            </a:pPr>
            <a:r>
              <a:rPr lang="ru-RU" altLang="ru-RU" sz="1400" dirty="0">
                <a:solidFill>
                  <a:schemeClr val="tx1"/>
                </a:solidFill>
              </a:rPr>
              <a:t>верно: </a:t>
            </a:r>
            <a:r>
              <a:rPr lang="en-US" altLang="ru-RU" sz="1400" dirty="0">
                <a:solidFill>
                  <a:schemeClr val="tx1"/>
                </a:solidFill>
              </a:rPr>
              <a:t>Roben</a:t>
            </a:r>
            <a:r>
              <a:rPr lang="ru-RU" altLang="ru-RU" sz="1400" dirty="0">
                <a:solidFill>
                  <a:schemeClr val="tx1"/>
                </a:solidFill>
              </a:rPr>
              <a:t>, неверно: </a:t>
            </a:r>
            <a:r>
              <a:rPr lang="en-US" altLang="ru-RU" sz="1400" dirty="0" err="1">
                <a:solidFill>
                  <a:schemeClr val="tx1"/>
                </a:solidFill>
                <a:cs typeface="Arial" panose="020B0604020202020204" pitchFamily="34" charset="0"/>
              </a:rPr>
              <a:t>R</a:t>
            </a:r>
            <a:r>
              <a:rPr lang="en-US" sz="1400" dirty="0" err="1">
                <a:solidFill>
                  <a:schemeClr val="tx1"/>
                </a:solidFill>
                <a:cs typeface="Arial" panose="020B0604020202020204" pitchFamily="34" charset="0"/>
              </a:rPr>
              <a:t>ö</a:t>
            </a:r>
            <a:r>
              <a:rPr lang="en-US" altLang="ru-RU" sz="1400" dirty="0" err="1">
                <a:solidFill>
                  <a:schemeClr val="tx1"/>
                </a:solidFill>
                <a:cs typeface="Arial" panose="020B0604020202020204" pitchFamily="34" charset="0"/>
              </a:rPr>
              <a:t>ben</a:t>
            </a:r>
            <a:r>
              <a:rPr lang="ru-RU" alt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ru-RU" alt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93428E-0E45-4F09-8F40-BC0685F2BC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01" y="5843411"/>
            <a:ext cx="334802" cy="33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237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87824" y="839588"/>
            <a:ext cx="2300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>
                <a:latin typeface="Classic Russian" panose="020B0604020202020204" pitchFamily="34" charset="0"/>
                <a:cs typeface="Arial" panose="020B0604020202020204" pitchFamily="34" charset="0"/>
              </a:rPr>
              <a:t>Ассортимент ЧЕРЕПИЦА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71600" y="2492896"/>
            <a:ext cx="4896544" cy="37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DA251D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A251D"/>
              </a:buClr>
              <a:buChar char="•"/>
              <a:defRPr>
                <a:solidFill>
                  <a:srgbClr val="333333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A251D"/>
              </a:buClr>
              <a:buChar char="•"/>
              <a:defRPr sz="1400">
                <a:solidFill>
                  <a:srgbClr val="333333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A251D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eaLnBrk="0" hangingPunct="0">
              <a:spcBef>
                <a:spcPct val="20000"/>
              </a:spcBef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Tx/>
              <a:buFont typeface="Wingdings" pitchFamily="2" charset="2"/>
              <a:buNone/>
            </a:pPr>
            <a:r>
              <a:rPr lang="ru-RU" altLang="ru-RU" sz="1400" dirty="0">
                <a:solidFill>
                  <a:srgbClr val="1C1C1C"/>
                </a:solidFill>
              </a:rPr>
              <a:t>Заглавная картинка кладка</a:t>
            </a:r>
            <a:endParaRPr lang="ru-RU" altLang="ru-RU" sz="1400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75613"/>
            <a:ext cx="334802" cy="334802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971600" y="3267701"/>
            <a:ext cx="4896544" cy="37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DA251D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A251D"/>
              </a:buClr>
              <a:buChar char="•"/>
              <a:defRPr>
                <a:solidFill>
                  <a:srgbClr val="333333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A251D"/>
              </a:buClr>
              <a:buChar char="•"/>
              <a:defRPr sz="1400">
                <a:solidFill>
                  <a:srgbClr val="333333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A251D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eaLnBrk="0" hangingPunct="0">
              <a:spcBef>
                <a:spcPct val="20000"/>
              </a:spcBef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Tx/>
              <a:buFont typeface="Wingdings" pitchFamily="2" charset="2"/>
              <a:buNone/>
            </a:pPr>
            <a:r>
              <a:rPr lang="ru-RU" altLang="ru-RU" sz="1400" dirty="0">
                <a:solidFill>
                  <a:srgbClr val="1C1C1C"/>
                </a:solidFill>
              </a:rPr>
              <a:t>Преимущества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50418"/>
            <a:ext cx="334802" cy="33480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833859"/>
            <a:ext cx="4084801" cy="377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0122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6399" y="908720"/>
            <a:ext cx="2236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b="1" dirty="0">
                <a:latin typeface="Classic Russian" panose="020B0604020202020204" pitchFamily="34" charset="0"/>
                <a:cs typeface="Arial" panose="020B0604020202020204" pitchFamily="34" charset="0"/>
              </a:rPr>
              <a:t>Ассортимент </a:t>
            </a:r>
          </a:p>
          <a:p>
            <a:r>
              <a:rPr lang="ru-RU" altLang="ru-RU" b="1" dirty="0">
                <a:latin typeface="Classic Russian" panose="020B0604020202020204" pitchFamily="34" charset="0"/>
                <a:cs typeface="Arial" panose="020B0604020202020204" pitchFamily="34" charset="0"/>
              </a:rPr>
              <a:t>Клинкерная плитка 9 мм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158754"/>
              </p:ext>
            </p:extLst>
          </p:nvPr>
        </p:nvGraphicFramePr>
        <p:xfrm>
          <a:off x="706399" y="1700808"/>
          <a:ext cx="3378200" cy="42481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4346">
                  <a:extLst>
                    <a:ext uri="{9D8B030D-6E8A-4147-A177-3AD203B41FA5}">
                      <a16:colId xmlns:a16="http://schemas.microsoft.com/office/drawing/2014/main" val="1105317124"/>
                    </a:ext>
                  </a:extLst>
                </a:gridCol>
                <a:gridCol w="1319560">
                  <a:extLst>
                    <a:ext uri="{9D8B030D-6E8A-4147-A177-3AD203B41FA5}">
                      <a16:colId xmlns:a16="http://schemas.microsoft.com/office/drawing/2014/main" val="2704076818"/>
                    </a:ext>
                  </a:extLst>
                </a:gridCol>
                <a:gridCol w="964294">
                  <a:extLst>
                    <a:ext uri="{9D8B030D-6E8A-4147-A177-3AD203B41FA5}">
                      <a16:colId xmlns:a16="http://schemas.microsoft.com/office/drawing/2014/main" val="1109325709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OSLO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Белый перламутровый (</a:t>
                      </a:r>
                      <a:r>
                        <a:rPr lang="en-US" sz="1000" u="none" strike="noStrike">
                          <a:effectLst/>
                        </a:rPr>
                        <a:t>perlweiß)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гладкая (</a:t>
                      </a:r>
                      <a:r>
                        <a:rPr lang="en-US" sz="1000" u="none" strike="noStrike">
                          <a:effectLst/>
                        </a:rPr>
                        <a:t>glatt)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9145301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ISLAND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Белый перламутровый (</a:t>
                      </a:r>
                      <a:r>
                        <a:rPr lang="en-US" sz="1000" u="none" strike="noStrike">
                          <a:effectLst/>
                        </a:rPr>
                        <a:t>perlweiß)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рельефная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900856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FARO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Серый с оттенком (</a:t>
                      </a:r>
                      <a:r>
                        <a:rPr lang="en-US" sz="1000" u="none" strike="noStrike">
                          <a:effectLst/>
                        </a:rPr>
                        <a:t>grau-nuanciert)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гладкая (</a:t>
                      </a:r>
                      <a:r>
                        <a:rPr lang="en-US" sz="1000" u="none" strike="noStrike">
                          <a:effectLst/>
                        </a:rPr>
                        <a:t>glatt)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9955121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FARO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Черный с оттенком (</a:t>
                      </a:r>
                      <a:r>
                        <a:rPr lang="en-US" sz="1000" u="none" strike="noStrike">
                          <a:effectLst/>
                        </a:rPr>
                        <a:t>schwarz-nuanciert)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гладкая(</a:t>
                      </a:r>
                      <a:r>
                        <a:rPr lang="en-US" sz="1000" u="none" strike="noStrike">
                          <a:effectLst/>
                        </a:rPr>
                        <a:t>glatt)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550366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WESTERWALD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K</a:t>
                      </a:r>
                      <a:r>
                        <a:rPr lang="ru-RU" sz="1000" u="none" strike="noStrike">
                          <a:effectLst/>
                        </a:rPr>
                        <a:t>расный (</a:t>
                      </a:r>
                      <a:r>
                        <a:rPr lang="en-US" sz="1000" u="none" strike="noStrike">
                          <a:effectLst/>
                        </a:rPr>
                        <a:t>rot)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гладкая (</a:t>
                      </a:r>
                      <a:r>
                        <a:rPr lang="en-US" sz="1000" u="none" strike="noStrike">
                          <a:effectLst/>
                        </a:rPr>
                        <a:t>glatt)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2139538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WESTERWALD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Пестрый (</a:t>
                      </a:r>
                      <a:r>
                        <a:rPr lang="en-US" sz="1000" u="none" strike="noStrike">
                          <a:effectLst/>
                        </a:rPr>
                        <a:t>bunt)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гладкая (</a:t>
                      </a:r>
                      <a:r>
                        <a:rPr lang="en-US" sz="1000" u="none" strike="noStrike">
                          <a:effectLst/>
                        </a:rPr>
                        <a:t>glatt)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9902644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BRAUN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Коричневый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гладкая (</a:t>
                      </a:r>
                      <a:r>
                        <a:rPr lang="en-US" sz="1000" u="none" strike="noStrike">
                          <a:effectLst/>
                        </a:rPr>
                        <a:t>glatt)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1997163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BRAUN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Коричневый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рельефная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329821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SORRENTO </a:t>
                      </a:r>
                      <a:r>
                        <a:rPr lang="ru-RU" sz="1000" u="none" strike="noStrike">
                          <a:effectLst/>
                        </a:rPr>
                        <a:t>с.о.*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Песочно-белый (</a:t>
                      </a:r>
                      <a:r>
                        <a:rPr lang="en-US" sz="1000" u="none" strike="noStrike">
                          <a:effectLst/>
                        </a:rPr>
                        <a:t>sandweiß)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гладкая (</a:t>
                      </a:r>
                      <a:r>
                        <a:rPr lang="en-US" sz="1000" u="none" strike="noStrike">
                          <a:effectLst/>
                        </a:rPr>
                        <a:t>glatt)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5659976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SORRENTO </a:t>
                      </a:r>
                      <a:r>
                        <a:rPr lang="ru-RU" sz="1000" u="none" strike="noStrike">
                          <a:effectLst/>
                        </a:rPr>
                        <a:t>с.о.*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Желто-оранжевый (</a:t>
                      </a:r>
                      <a:r>
                        <a:rPr lang="en-US" sz="1000" u="none" strike="noStrike">
                          <a:effectLst/>
                        </a:rPr>
                        <a:t>gelb-orange)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гладкая (</a:t>
                      </a:r>
                      <a:r>
                        <a:rPr lang="en-US" sz="1000" u="none" strike="noStrike">
                          <a:effectLst/>
                        </a:rPr>
                        <a:t>glatt)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5059301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RIMINI </a:t>
                      </a:r>
                      <a:r>
                        <a:rPr lang="ru-RU" sz="1000" u="none" strike="noStrike">
                          <a:effectLst/>
                        </a:rPr>
                        <a:t>с.о.*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Желтый пестрый (</a:t>
                      </a:r>
                      <a:r>
                        <a:rPr lang="en-US" sz="1000" u="none" strike="noStrike">
                          <a:effectLst/>
                        </a:rPr>
                        <a:t>gelb-bunt)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гладкая (</a:t>
                      </a:r>
                      <a:r>
                        <a:rPr lang="en-US" sz="1000" u="none" strike="noStrike">
                          <a:effectLst/>
                        </a:rPr>
                        <a:t>glatt)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7170722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RIMINI </a:t>
                      </a:r>
                      <a:r>
                        <a:rPr lang="ru-RU" sz="1000" u="none" strike="noStrike">
                          <a:effectLst/>
                        </a:rPr>
                        <a:t>с.о.*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Желтый пестрый (</a:t>
                      </a:r>
                      <a:r>
                        <a:rPr lang="en-US" sz="1000" u="none" strike="noStrike">
                          <a:effectLst/>
                        </a:rPr>
                        <a:t>gelb-bunt)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мерейная (</a:t>
                      </a:r>
                      <a:r>
                        <a:rPr lang="en-US" sz="1000" u="none" strike="noStrike">
                          <a:effectLst/>
                        </a:rPr>
                        <a:t>genarbt)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219525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RHÖN </a:t>
                      </a:r>
                      <a:r>
                        <a:rPr lang="ru-RU" sz="1000" u="none" strike="noStrike">
                          <a:effectLst/>
                        </a:rPr>
                        <a:t>с.о.*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Красно-пестрый (</a:t>
                      </a:r>
                      <a:r>
                        <a:rPr lang="en-US" sz="1000" u="none" strike="noStrike">
                          <a:effectLst/>
                        </a:rPr>
                        <a:t>bunt)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мерейная (</a:t>
                      </a:r>
                      <a:r>
                        <a:rPr lang="en-US" sz="1000" u="none" strike="noStrike">
                          <a:effectLst/>
                        </a:rPr>
                        <a:t>genarbt)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91802449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Угловые элементы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все сорта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027683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10152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6399" y="908720"/>
            <a:ext cx="2329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b="1" dirty="0">
                <a:latin typeface="Classic Russian" panose="020B0604020202020204" pitchFamily="34" charset="0"/>
                <a:cs typeface="Arial" panose="020B0604020202020204" pitchFamily="34" charset="0"/>
              </a:rPr>
              <a:t>Ассортимент </a:t>
            </a:r>
          </a:p>
          <a:p>
            <a:r>
              <a:rPr lang="ru-RU" altLang="ru-RU" b="1" dirty="0">
                <a:latin typeface="Classic Russian" panose="020B0604020202020204" pitchFamily="34" charset="0"/>
                <a:cs typeface="Arial" panose="020B0604020202020204" pitchFamily="34" charset="0"/>
              </a:rPr>
              <a:t>Клинкерная плитка 14 мм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238464"/>
              </p:ext>
            </p:extLst>
          </p:nvPr>
        </p:nvGraphicFramePr>
        <p:xfrm>
          <a:off x="738777" y="1603745"/>
          <a:ext cx="3329110" cy="45259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9111">
                  <a:extLst>
                    <a:ext uri="{9D8B030D-6E8A-4147-A177-3AD203B41FA5}">
                      <a16:colId xmlns:a16="http://schemas.microsoft.com/office/drawing/2014/main" val="3716345731"/>
                    </a:ext>
                  </a:extLst>
                </a:gridCol>
                <a:gridCol w="1219111">
                  <a:extLst>
                    <a:ext uri="{9D8B030D-6E8A-4147-A177-3AD203B41FA5}">
                      <a16:colId xmlns:a16="http://schemas.microsoft.com/office/drawing/2014/main" val="3125915791"/>
                    </a:ext>
                  </a:extLst>
                </a:gridCol>
                <a:gridCol w="890888">
                  <a:extLst>
                    <a:ext uri="{9D8B030D-6E8A-4147-A177-3AD203B41FA5}">
                      <a16:colId xmlns:a16="http://schemas.microsoft.com/office/drawing/2014/main" val="2221438310"/>
                    </a:ext>
                  </a:extLst>
                </a:gridCol>
              </a:tblGrid>
              <a:tr h="13690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OSLO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3" marR="8053" marT="805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Белый перламутровый (</a:t>
                      </a:r>
                      <a:r>
                        <a:rPr lang="en-US" sz="800" u="none" strike="noStrike">
                          <a:effectLst/>
                        </a:rPr>
                        <a:t>perlweiß)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гладкая (</a:t>
                      </a:r>
                      <a:r>
                        <a:rPr lang="en-US" sz="800" u="none" strike="noStrike">
                          <a:effectLst/>
                        </a:rPr>
                        <a:t>glatt)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3" marR="8053" marT="8053" marB="0" anchor="ctr"/>
                </a:tc>
                <a:extLst>
                  <a:ext uri="{0D108BD9-81ED-4DB2-BD59-A6C34878D82A}">
                    <a16:rowId xmlns:a16="http://schemas.microsoft.com/office/drawing/2014/main" val="858362150"/>
                  </a:ext>
                </a:extLst>
              </a:tr>
              <a:tr h="2657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мерейная (</a:t>
                      </a:r>
                      <a:r>
                        <a:rPr lang="en-US" sz="800" u="none" strike="noStrike">
                          <a:effectLst/>
                        </a:rPr>
                        <a:t>genarbt)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3" marR="8053" marT="8053" marB="0" anchor="ctr"/>
                </a:tc>
                <a:extLst>
                  <a:ext uri="{0D108BD9-81ED-4DB2-BD59-A6C34878D82A}">
                    <a16:rowId xmlns:a16="http://schemas.microsoft.com/office/drawing/2014/main" val="3808534880"/>
                  </a:ext>
                </a:extLst>
              </a:tr>
              <a:tr h="3946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MONTBLANC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Белый перламутровый (</a:t>
                      </a:r>
                      <a:r>
                        <a:rPr lang="en-US" sz="800" u="none" strike="noStrike">
                          <a:effectLst/>
                        </a:rPr>
                        <a:t>perlweiß)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рельефная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3" marR="8053" marT="8053" marB="0" anchor="ctr"/>
                </a:tc>
                <a:extLst>
                  <a:ext uri="{0D108BD9-81ED-4DB2-BD59-A6C34878D82A}">
                    <a16:rowId xmlns:a16="http://schemas.microsoft.com/office/drawing/2014/main" val="4219862351"/>
                  </a:ext>
                </a:extLst>
              </a:tr>
              <a:tr h="3946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ISLAND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Белый перламутровый (</a:t>
                      </a:r>
                      <a:r>
                        <a:rPr lang="en-US" sz="800" u="none" strike="noStrike">
                          <a:effectLst/>
                        </a:rPr>
                        <a:t>perlweiß)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рельефная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3" marR="8053" marT="8053" marB="0" anchor="ctr"/>
                </a:tc>
                <a:extLst>
                  <a:ext uri="{0D108BD9-81ED-4DB2-BD59-A6C34878D82A}">
                    <a16:rowId xmlns:a16="http://schemas.microsoft.com/office/drawing/2014/main" val="4166215380"/>
                  </a:ext>
                </a:extLst>
              </a:tr>
              <a:tr h="3946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CHELSEA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Базальтовый пестрый (</a:t>
                      </a:r>
                      <a:r>
                        <a:rPr lang="en-US" sz="800" u="none" strike="noStrike">
                          <a:effectLst/>
                        </a:rPr>
                        <a:t>basalt-bunt)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рельефная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3" marR="8053" marT="8053" marB="0" anchor="ctr"/>
                </a:tc>
                <a:extLst>
                  <a:ext uri="{0D108BD9-81ED-4DB2-BD59-A6C34878D82A}">
                    <a16:rowId xmlns:a16="http://schemas.microsoft.com/office/drawing/2014/main" val="2411416659"/>
                  </a:ext>
                </a:extLst>
              </a:tr>
              <a:tr h="2657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FARO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Серый с оттенком (</a:t>
                      </a:r>
                      <a:r>
                        <a:rPr lang="en-US" sz="800" u="none" strike="noStrike">
                          <a:effectLst/>
                        </a:rPr>
                        <a:t>grau-nuanciert)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гладкая (</a:t>
                      </a:r>
                      <a:r>
                        <a:rPr lang="en-US" sz="800" u="none" strike="noStrike">
                          <a:effectLst/>
                        </a:rPr>
                        <a:t>glatt)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3" marR="8053" marT="8053" marB="0" anchor="ctr"/>
                </a:tc>
                <a:extLst>
                  <a:ext uri="{0D108BD9-81ED-4DB2-BD59-A6C34878D82A}">
                    <a16:rowId xmlns:a16="http://schemas.microsoft.com/office/drawing/2014/main" val="3484787743"/>
                  </a:ext>
                </a:extLst>
              </a:tr>
              <a:tr h="1369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FARO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Гранит (</a:t>
                      </a:r>
                      <a:r>
                        <a:rPr lang="en-US" sz="800" u="none" strike="noStrike">
                          <a:effectLst/>
                        </a:rPr>
                        <a:t>granit)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гладкая (</a:t>
                      </a:r>
                      <a:r>
                        <a:rPr lang="en-US" sz="800" u="none" strike="noStrike">
                          <a:effectLst/>
                        </a:rPr>
                        <a:t>glatt)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3" marR="8053" marT="8053" marB="0" anchor="ctr"/>
                </a:tc>
                <a:extLst>
                  <a:ext uri="{0D108BD9-81ED-4DB2-BD59-A6C34878D82A}">
                    <a16:rowId xmlns:a16="http://schemas.microsoft.com/office/drawing/2014/main" val="151503533"/>
                  </a:ext>
                </a:extLst>
              </a:tr>
              <a:tr h="13690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FARO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3" marR="8053" marT="805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Черный с оттенком (</a:t>
                      </a:r>
                      <a:r>
                        <a:rPr lang="en-US" sz="800" u="none" strike="noStrike">
                          <a:effectLst/>
                        </a:rPr>
                        <a:t>schwarz-nuanciert)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гладкая (</a:t>
                      </a:r>
                      <a:r>
                        <a:rPr lang="en-US" sz="800" u="none" strike="noStrike" dirty="0" err="1">
                          <a:effectLst/>
                        </a:rPr>
                        <a:t>glatt</a:t>
                      </a:r>
                      <a:r>
                        <a:rPr lang="en-US" sz="800" u="none" strike="noStrike" dirty="0">
                          <a:effectLst/>
                        </a:rPr>
                        <a:t>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3" marR="8053" marT="8053" marB="0" anchor="ctr"/>
                </a:tc>
                <a:extLst>
                  <a:ext uri="{0D108BD9-81ED-4DB2-BD59-A6C34878D82A}">
                    <a16:rowId xmlns:a16="http://schemas.microsoft.com/office/drawing/2014/main" val="2419208455"/>
                  </a:ext>
                </a:extLst>
              </a:tr>
              <a:tr h="2657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сланцевая (</a:t>
                      </a:r>
                      <a:r>
                        <a:rPr lang="en-US" sz="800" u="none" strike="noStrike">
                          <a:effectLst/>
                        </a:rPr>
                        <a:t>geschiefert)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3" marR="8053" marT="8053" marB="0" anchor="ctr"/>
                </a:tc>
                <a:extLst>
                  <a:ext uri="{0D108BD9-81ED-4DB2-BD59-A6C34878D82A}">
                    <a16:rowId xmlns:a16="http://schemas.microsoft.com/office/drawing/2014/main" val="1943464361"/>
                  </a:ext>
                </a:extLst>
              </a:tr>
              <a:tr h="2657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SORRENTO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Песочно-белый (</a:t>
                      </a:r>
                      <a:r>
                        <a:rPr lang="en-US" sz="800" u="none" strike="noStrike">
                          <a:effectLst/>
                        </a:rPr>
                        <a:t>sandweiß)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гладкая (</a:t>
                      </a:r>
                      <a:r>
                        <a:rPr lang="en-US" sz="800" u="none" strike="noStrike">
                          <a:effectLst/>
                        </a:rPr>
                        <a:t>glatt)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3" marR="8053" marT="8053" marB="0" anchor="ctr"/>
                </a:tc>
                <a:extLst>
                  <a:ext uri="{0D108BD9-81ED-4DB2-BD59-A6C34878D82A}">
                    <a16:rowId xmlns:a16="http://schemas.microsoft.com/office/drawing/2014/main" val="963087309"/>
                  </a:ext>
                </a:extLst>
              </a:tr>
              <a:tr h="2657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SORRENTO </a:t>
                      </a:r>
                      <a:r>
                        <a:rPr lang="ru-RU" sz="800" u="none" strike="noStrike">
                          <a:effectLst/>
                        </a:rPr>
                        <a:t>с.о.*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Желто-оранжевый (</a:t>
                      </a:r>
                      <a:r>
                        <a:rPr lang="en-US" sz="800" u="none" strike="noStrike">
                          <a:effectLst/>
                        </a:rPr>
                        <a:t>gelb-orange)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гладкая (</a:t>
                      </a:r>
                      <a:r>
                        <a:rPr lang="en-US" sz="800" u="none" strike="noStrike">
                          <a:effectLst/>
                        </a:rPr>
                        <a:t>glatt)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3" marR="8053" marT="8053" marB="0" anchor="ctr"/>
                </a:tc>
                <a:extLst>
                  <a:ext uri="{0D108BD9-81ED-4DB2-BD59-A6C34878D82A}">
                    <a16:rowId xmlns:a16="http://schemas.microsoft.com/office/drawing/2014/main" val="3652088803"/>
                  </a:ext>
                </a:extLst>
              </a:tr>
              <a:tr h="5234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RIMINI </a:t>
                      </a:r>
                      <a:r>
                        <a:rPr lang="ru-RU" sz="800" u="none" strike="noStrike">
                          <a:effectLst/>
                        </a:rPr>
                        <a:t>с.о.*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Желтый (</a:t>
                      </a:r>
                      <a:r>
                        <a:rPr lang="en-US" sz="800" u="none" strike="noStrike">
                          <a:effectLst/>
                        </a:rPr>
                        <a:t>gelb)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мерейная с песочной пылью(genarbt besandet)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3" marR="8053" marT="8053" marB="0" anchor="ctr"/>
                </a:tc>
                <a:extLst>
                  <a:ext uri="{0D108BD9-81ED-4DB2-BD59-A6C34878D82A}">
                    <a16:rowId xmlns:a16="http://schemas.microsoft.com/office/drawing/2014/main" val="4106984068"/>
                  </a:ext>
                </a:extLst>
              </a:tr>
              <a:tr h="2657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RIMINI </a:t>
                      </a:r>
                      <a:r>
                        <a:rPr lang="ru-RU" sz="800" u="none" strike="noStrike">
                          <a:effectLst/>
                        </a:rPr>
                        <a:t>с.о.*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Желтый пестрый(</a:t>
                      </a:r>
                      <a:r>
                        <a:rPr lang="en-US" sz="800" u="none" strike="noStrike">
                          <a:effectLst/>
                        </a:rPr>
                        <a:t>gelb-bunt)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гладкая (</a:t>
                      </a:r>
                      <a:r>
                        <a:rPr lang="en-US" sz="800" u="none" strike="noStrike">
                          <a:effectLst/>
                        </a:rPr>
                        <a:t>glatt)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3" marR="8053" marT="8053" marB="0" anchor="ctr"/>
                </a:tc>
                <a:extLst>
                  <a:ext uri="{0D108BD9-81ED-4DB2-BD59-A6C34878D82A}">
                    <a16:rowId xmlns:a16="http://schemas.microsoft.com/office/drawing/2014/main" val="3028872676"/>
                  </a:ext>
                </a:extLst>
              </a:tr>
              <a:tr h="13690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WESTERWALD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K</a:t>
                      </a:r>
                      <a:r>
                        <a:rPr lang="ru-RU" sz="800" u="none" strike="noStrike">
                          <a:effectLst/>
                        </a:rPr>
                        <a:t>расный (</a:t>
                      </a:r>
                      <a:r>
                        <a:rPr lang="en-US" sz="800" u="none" strike="noStrike">
                          <a:effectLst/>
                        </a:rPr>
                        <a:t>rot)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гладкая (</a:t>
                      </a:r>
                      <a:r>
                        <a:rPr lang="en-US" sz="800" u="none" strike="noStrike">
                          <a:effectLst/>
                        </a:rPr>
                        <a:t>glatt)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3" marR="8053" marT="8053" marB="0" anchor="ctr"/>
                </a:tc>
                <a:extLst>
                  <a:ext uri="{0D108BD9-81ED-4DB2-BD59-A6C34878D82A}">
                    <a16:rowId xmlns:a16="http://schemas.microsoft.com/office/drawing/2014/main" val="4146567583"/>
                  </a:ext>
                </a:extLst>
              </a:tr>
              <a:tr h="1369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Пестрый (</a:t>
                      </a:r>
                      <a:r>
                        <a:rPr lang="en-US" sz="800" u="none" strike="noStrike">
                          <a:effectLst/>
                        </a:rPr>
                        <a:t>bunt)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гладкая (</a:t>
                      </a:r>
                      <a:r>
                        <a:rPr lang="en-US" sz="800" u="none" strike="noStrike">
                          <a:effectLst/>
                        </a:rPr>
                        <a:t>glatt)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3" marR="8053" marT="8053" marB="0" anchor="ctr"/>
                </a:tc>
                <a:extLst>
                  <a:ext uri="{0D108BD9-81ED-4DB2-BD59-A6C34878D82A}">
                    <a16:rowId xmlns:a16="http://schemas.microsoft.com/office/drawing/2014/main" val="3443012815"/>
                  </a:ext>
                </a:extLst>
              </a:tr>
              <a:tr h="2657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TAUNUS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Топлено-пестрый (</a:t>
                      </a:r>
                      <a:r>
                        <a:rPr lang="en-US" sz="800" u="none" strike="noStrike">
                          <a:effectLst/>
                        </a:rPr>
                        <a:t>schmelz-bunt)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3" marR="8053" marT="8053" marB="0" anchor="ctr"/>
                </a:tc>
                <a:extLst>
                  <a:ext uri="{0D108BD9-81ED-4DB2-BD59-A6C34878D82A}">
                    <a16:rowId xmlns:a16="http://schemas.microsoft.com/office/drawing/2014/main" val="2628104903"/>
                  </a:ext>
                </a:extLst>
              </a:tr>
              <a:tr h="13690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VOGTLAND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Красный (</a:t>
                      </a:r>
                      <a:r>
                        <a:rPr lang="en-US" sz="800" u="none" strike="noStrike">
                          <a:effectLst/>
                        </a:rPr>
                        <a:t>rot)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3" marR="8053" marT="8053" marB="0" anchor="ctr"/>
                </a:tc>
                <a:extLst>
                  <a:ext uri="{0D108BD9-81ED-4DB2-BD59-A6C34878D82A}">
                    <a16:rowId xmlns:a16="http://schemas.microsoft.com/office/drawing/2014/main" val="3536606267"/>
                  </a:ext>
                </a:extLst>
              </a:tr>
              <a:tr h="1369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Пестрый (</a:t>
                      </a:r>
                      <a:r>
                        <a:rPr lang="en-US" sz="800" u="none" strike="noStrike">
                          <a:effectLst/>
                        </a:rPr>
                        <a:t>bunt)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3" marR="8053" marT="8053" marB="0" anchor="ctr"/>
                </a:tc>
                <a:extLst>
                  <a:ext uri="{0D108BD9-81ED-4DB2-BD59-A6C34878D82A}">
                    <a16:rowId xmlns:a16="http://schemas.microsoft.com/office/drawing/2014/main" val="1430210031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260357"/>
              </p:ext>
            </p:extLst>
          </p:nvPr>
        </p:nvGraphicFramePr>
        <p:xfrm>
          <a:off x="4499992" y="1603745"/>
          <a:ext cx="3536899" cy="45259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5203">
                  <a:extLst>
                    <a:ext uri="{9D8B030D-6E8A-4147-A177-3AD203B41FA5}">
                      <a16:colId xmlns:a16="http://schemas.microsoft.com/office/drawing/2014/main" val="1323394984"/>
                    </a:ext>
                  </a:extLst>
                </a:gridCol>
                <a:gridCol w="1295203">
                  <a:extLst>
                    <a:ext uri="{9D8B030D-6E8A-4147-A177-3AD203B41FA5}">
                      <a16:colId xmlns:a16="http://schemas.microsoft.com/office/drawing/2014/main" val="517641427"/>
                    </a:ext>
                  </a:extLst>
                </a:gridCol>
                <a:gridCol w="946493">
                  <a:extLst>
                    <a:ext uri="{9D8B030D-6E8A-4147-A177-3AD203B41FA5}">
                      <a16:colId xmlns:a16="http://schemas.microsoft.com/office/drawing/2014/main" val="1692537512"/>
                    </a:ext>
                  </a:extLst>
                </a:gridCol>
              </a:tblGrid>
              <a:tr h="1488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MANCHESTER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4" marR="8754" marT="8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4" marR="8754" marT="8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4" marR="8754" marT="8754" marB="0" anchor="ctr"/>
                </a:tc>
                <a:extLst>
                  <a:ext uri="{0D108BD9-81ED-4DB2-BD59-A6C34878D82A}">
                    <a16:rowId xmlns:a16="http://schemas.microsoft.com/office/drawing/2014/main" val="205747718"/>
                  </a:ext>
                </a:extLst>
              </a:tr>
              <a:tr h="2888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ODENWALD </a:t>
                      </a:r>
                      <a:r>
                        <a:rPr lang="ru-RU" sz="900" u="none" strike="noStrike">
                          <a:effectLst/>
                        </a:rPr>
                        <a:t>с.о.*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4" marR="8754" marT="8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Топлено-пестрый (</a:t>
                      </a:r>
                      <a:r>
                        <a:rPr lang="en-US" sz="900" u="none" strike="noStrike">
                          <a:effectLst/>
                        </a:rPr>
                        <a:t>schmelz-bunt)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4" marR="8754" marT="8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4" marR="8754" marT="8754" marB="0" anchor="ctr"/>
                </a:tc>
                <a:extLst>
                  <a:ext uri="{0D108BD9-81ED-4DB2-BD59-A6C34878D82A}">
                    <a16:rowId xmlns:a16="http://schemas.microsoft.com/office/drawing/2014/main" val="1449517691"/>
                  </a:ext>
                </a:extLst>
              </a:tr>
              <a:tr h="1488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CALAIS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4" marR="8754" marT="8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4" marR="8754" marT="8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4" marR="8754" marT="8754" marB="0" anchor="ctr"/>
                </a:tc>
                <a:extLst>
                  <a:ext uri="{0D108BD9-81ED-4DB2-BD59-A6C34878D82A}">
                    <a16:rowId xmlns:a16="http://schemas.microsoft.com/office/drawing/2014/main" val="3036228476"/>
                  </a:ext>
                </a:extLst>
              </a:tr>
              <a:tr h="1488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с углем (</a:t>
                      </a:r>
                      <a:r>
                        <a:rPr lang="en-US" sz="900" u="none" strike="noStrike">
                          <a:effectLst/>
                        </a:rPr>
                        <a:t>carbon)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4" marR="8754" marT="8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4" marR="8754" marT="8754" marB="0" anchor="ctr"/>
                </a:tc>
                <a:extLst>
                  <a:ext uri="{0D108BD9-81ED-4DB2-BD59-A6C34878D82A}">
                    <a16:rowId xmlns:a16="http://schemas.microsoft.com/office/drawing/2014/main" val="51325577"/>
                  </a:ext>
                </a:extLst>
              </a:tr>
              <a:tr h="288891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AARHUS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4" marR="8754" marT="8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Серебряно-чёрный (</a:t>
                      </a:r>
                      <a:r>
                        <a:rPr lang="en-US" sz="900" u="none" strike="noStrike">
                          <a:effectLst/>
                        </a:rPr>
                        <a:t>Silberschwarz)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4" marR="8754" marT="8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4" marR="8754" marT="8754" marB="0" anchor="ctr"/>
                </a:tc>
                <a:extLst>
                  <a:ext uri="{0D108BD9-81ED-4DB2-BD59-A6C34878D82A}">
                    <a16:rowId xmlns:a16="http://schemas.microsoft.com/office/drawing/2014/main" val="4212318254"/>
                  </a:ext>
                </a:extLst>
              </a:tr>
              <a:tr h="2888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Антрацитовый (</a:t>
                      </a:r>
                      <a:r>
                        <a:rPr lang="en-US" sz="900" u="none" strike="noStrike">
                          <a:effectLst/>
                        </a:rPr>
                        <a:t>Anthrazit)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4" marR="8754" marT="8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4" marR="8754" marT="8754" marB="0" anchor="ctr"/>
                </a:tc>
                <a:extLst>
                  <a:ext uri="{0D108BD9-81ED-4DB2-BD59-A6C34878D82A}">
                    <a16:rowId xmlns:a16="http://schemas.microsoft.com/office/drawing/2014/main" val="1476739423"/>
                  </a:ext>
                </a:extLst>
              </a:tr>
              <a:tr h="2888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Бело-серый (</a:t>
                      </a:r>
                      <a:r>
                        <a:rPr lang="en-US" sz="900" u="none" strike="noStrike">
                          <a:effectLst/>
                        </a:rPr>
                        <a:t>Weißgrau)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4" marR="8754" marT="8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4" marR="8754" marT="8754" marB="0" anchor="ctr"/>
                </a:tc>
                <a:extLst>
                  <a:ext uri="{0D108BD9-81ED-4DB2-BD59-A6C34878D82A}">
                    <a16:rowId xmlns:a16="http://schemas.microsoft.com/office/drawing/2014/main" val="2376969101"/>
                  </a:ext>
                </a:extLst>
              </a:tr>
              <a:tr h="2888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Красно-пёстрый (</a:t>
                      </a:r>
                      <a:r>
                        <a:rPr lang="en-US" sz="900" u="none" strike="noStrike">
                          <a:effectLst/>
                        </a:rPr>
                        <a:t>Rot-bunt)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4" marR="8754" marT="8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4" marR="8754" marT="8754" marB="0" anchor="ctr"/>
                </a:tc>
                <a:extLst>
                  <a:ext uri="{0D108BD9-81ED-4DB2-BD59-A6C34878D82A}">
                    <a16:rowId xmlns:a16="http://schemas.microsoft.com/office/drawing/2014/main" val="3564411414"/>
                  </a:ext>
                </a:extLst>
              </a:tr>
              <a:tr h="2888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Сине-пёстрый (</a:t>
                      </a:r>
                      <a:r>
                        <a:rPr lang="en-US" sz="900" u="none" strike="noStrike">
                          <a:effectLst/>
                        </a:rPr>
                        <a:t>Blau-bunt)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4" marR="8754" marT="8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4" marR="8754" marT="8754" marB="0" anchor="ctr"/>
                </a:tc>
                <a:extLst>
                  <a:ext uri="{0D108BD9-81ED-4DB2-BD59-A6C34878D82A}">
                    <a16:rowId xmlns:a16="http://schemas.microsoft.com/office/drawing/2014/main" val="1375811818"/>
                  </a:ext>
                </a:extLst>
              </a:tr>
              <a:tr h="4289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Песочно-белый пёстрый (</a:t>
                      </a:r>
                      <a:r>
                        <a:rPr lang="en-US" sz="900" u="none" strike="noStrike">
                          <a:effectLst/>
                        </a:rPr>
                        <a:t>Sandweiß-bunt)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4" marR="8754" marT="8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4" marR="8754" marT="8754" marB="0" anchor="ctr"/>
                </a:tc>
                <a:extLst>
                  <a:ext uri="{0D108BD9-81ED-4DB2-BD59-A6C34878D82A}">
                    <a16:rowId xmlns:a16="http://schemas.microsoft.com/office/drawing/2014/main" val="2334582401"/>
                  </a:ext>
                </a:extLst>
              </a:tr>
              <a:tr h="4289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Жёлто-пёстрый с углем (</a:t>
                      </a:r>
                      <a:r>
                        <a:rPr lang="en-US" sz="900" u="none" strike="noStrike">
                          <a:effectLst/>
                        </a:rPr>
                        <a:t>Gelb-bunt carbon)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4" marR="8754" marT="8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4" marR="8754" marT="8754" marB="0" anchor="ctr"/>
                </a:tc>
                <a:extLst>
                  <a:ext uri="{0D108BD9-81ED-4DB2-BD59-A6C34878D82A}">
                    <a16:rowId xmlns:a16="http://schemas.microsoft.com/office/drawing/2014/main" val="2630653431"/>
                  </a:ext>
                </a:extLst>
              </a:tr>
              <a:tr h="148823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MANUS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4" marR="8754" marT="8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Banda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4" marR="8754" marT="8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4" marR="8754" marT="8754" marB="0" anchor="ctr"/>
                </a:tc>
                <a:extLst>
                  <a:ext uri="{0D108BD9-81ED-4DB2-BD59-A6C34878D82A}">
                    <a16:rowId xmlns:a16="http://schemas.microsoft.com/office/drawing/2014/main" val="3993640879"/>
                  </a:ext>
                </a:extLst>
              </a:tr>
              <a:tr h="1488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Banda carbon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4" marR="8754" marT="8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4" marR="8754" marT="8754" marB="0" anchor="ctr"/>
                </a:tc>
                <a:extLst>
                  <a:ext uri="{0D108BD9-81ED-4DB2-BD59-A6C34878D82A}">
                    <a16:rowId xmlns:a16="http://schemas.microsoft.com/office/drawing/2014/main" val="2475108012"/>
                  </a:ext>
                </a:extLst>
              </a:tr>
              <a:tr h="1488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Tonga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4" marR="8754" marT="8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4" marR="8754" marT="8754" marB="0" anchor="ctr"/>
                </a:tc>
                <a:extLst>
                  <a:ext uri="{0D108BD9-81ED-4DB2-BD59-A6C34878D82A}">
                    <a16:rowId xmlns:a16="http://schemas.microsoft.com/office/drawing/2014/main" val="378323723"/>
                  </a:ext>
                </a:extLst>
              </a:tr>
              <a:tr h="1488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Tonga carbon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4" marR="8754" marT="8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4" marR="8754" marT="8754" marB="0" anchor="ctr"/>
                </a:tc>
                <a:extLst>
                  <a:ext uri="{0D108BD9-81ED-4DB2-BD59-A6C34878D82A}">
                    <a16:rowId xmlns:a16="http://schemas.microsoft.com/office/drawing/2014/main" val="1818357820"/>
                  </a:ext>
                </a:extLst>
              </a:tr>
              <a:tr h="1488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Salina carbon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4" marR="8754" marT="8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4" marR="8754" marT="8754" marB="0" anchor="ctr"/>
                </a:tc>
                <a:extLst>
                  <a:ext uri="{0D108BD9-81ED-4DB2-BD59-A6C34878D82A}">
                    <a16:rowId xmlns:a16="http://schemas.microsoft.com/office/drawing/2014/main" val="265303258"/>
                  </a:ext>
                </a:extLst>
              </a:tr>
              <a:tr h="1488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Kyra carbon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4" marR="8754" marT="8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4" marR="8754" marT="8754" marB="0" anchor="ctr"/>
                </a:tc>
                <a:extLst>
                  <a:ext uri="{0D108BD9-81ED-4DB2-BD59-A6C34878D82A}">
                    <a16:rowId xmlns:a16="http://schemas.microsoft.com/office/drawing/2014/main" val="2676488646"/>
                  </a:ext>
                </a:extLst>
              </a:tr>
              <a:tr h="1488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Java carbon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4" marR="8754" marT="8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4" marR="8754" marT="8754" marB="0" anchor="ctr"/>
                </a:tc>
                <a:extLst>
                  <a:ext uri="{0D108BD9-81ED-4DB2-BD59-A6C34878D82A}">
                    <a16:rowId xmlns:a16="http://schemas.microsoft.com/office/drawing/2014/main" val="4225922952"/>
                  </a:ext>
                </a:extLst>
              </a:tr>
              <a:tr h="1488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Samoa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4" marR="8754" marT="8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4" marR="8754" marT="8754" marB="0" anchor="ctr"/>
                </a:tc>
                <a:extLst>
                  <a:ext uri="{0D108BD9-81ED-4DB2-BD59-A6C34878D82A}">
                    <a16:rowId xmlns:a16="http://schemas.microsoft.com/office/drawing/2014/main" val="2433345026"/>
                  </a:ext>
                </a:extLst>
              </a:tr>
              <a:tr h="1488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MANUS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4" marR="8754" marT="8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Aruba </a:t>
                      </a:r>
                      <a:r>
                        <a:rPr lang="ru-RU" sz="900" u="none" strike="noStrike">
                          <a:effectLst/>
                        </a:rPr>
                        <a:t>с.о.*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4" marR="8754" marT="8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4" marR="8754" marT="8754" marB="0" anchor="ctr"/>
                </a:tc>
                <a:extLst>
                  <a:ext uri="{0D108BD9-81ED-4DB2-BD59-A6C34878D82A}">
                    <a16:rowId xmlns:a16="http://schemas.microsoft.com/office/drawing/2014/main" val="922065717"/>
                  </a:ext>
                </a:extLst>
              </a:tr>
              <a:tr h="1488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Глазурованная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4" marR="8754" marT="8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по каталогу, запрос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4" marR="8754" marT="8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глянец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4" marR="8754" marT="8754" marB="0" anchor="ctr"/>
                </a:tc>
                <a:extLst>
                  <a:ext uri="{0D108BD9-81ED-4DB2-BD59-A6C34878D82A}">
                    <a16:rowId xmlns:a16="http://schemas.microsoft.com/office/drawing/2014/main" val="27883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47401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6399" y="908720"/>
            <a:ext cx="2363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b="1" dirty="0">
                <a:latin typeface="Classic Russian" panose="020B0604020202020204" pitchFamily="34" charset="0"/>
                <a:cs typeface="Arial" panose="020B0604020202020204" pitchFamily="34" charset="0"/>
              </a:rPr>
              <a:t>Ассортимент </a:t>
            </a:r>
          </a:p>
          <a:p>
            <a:r>
              <a:rPr lang="ru-RU" altLang="ru-RU" b="1" dirty="0">
                <a:latin typeface="Classic Russian" panose="020B0604020202020204" pitchFamily="34" charset="0"/>
                <a:cs typeface="Arial" panose="020B0604020202020204" pitchFamily="34" charset="0"/>
              </a:rPr>
              <a:t>Плитка ручной формовки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360816"/>
              </p:ext>
            </p:extLst>
          </p:nvPr>
        </p:nvGraphicFramePr>
        <p:xfrm>
          <a:off x="742054" y="1578265"/>
          <a:ext cx="3378200" cy="1409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4346">
                  <a:extLst>
                    <a:ext uri="{9D8B030D-6E8A-4147-A177-3AD203B41FA5}">
                      <a16:colId xmlns:a16="http://schemas.microsoft.com/office/drawing/2014/main" val="2380780539"/>
                    </a:ext>
                  </a:extLst>
                </a:gridCol>
                <a:gridCol w="1319560">
                  <a:extLst>
                    <a:ext uri="{9D8B030D-6E8A-4147-A177-3AD203B41FA5}">
                      <a16:colId xmlns:a16="http://schemas.microsoft.com/office/drawing/2014/main" val="2231740892"/>
                    </a:ext>
                  </a:extLst>
                </a:gridCol>
                <a:gridCol w="964294">
                  <a:extLst>
                    <a:ext uri="{9D8B030D-6E8A-4147-A177-3AD203B41FA5}">
                      <a16:colId xmlns:a16="http://schemas.microsoft.com/office/drawing/2014/main" val="3674532390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GREETSIEL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>
                          <a:effectLst/>
                        </a:rPr>
                        <a:t>Фризланд</a:t>
                      </a:r>
                      <a:r>
                        <a:rPr lang="ru-RU" sz="1000" u="none" strike="noStrike" dirty="0">
                          <a:effectLst/>
                        </a:rPr>
                        <a:t> пестрый (</a:t>
                      </a:r>
                      <a:r>
                        <a:rPr lang="en-US" sz="1000" u="none" strike="noStrike" dirty="0" err="1">
                          <a:effectLst/>
                        </a:rPr>
                        <a:t>friesisch</a:t>
                      </a:r>
                      <a:r>
                        <a:rPr lang="en-US" sz="1000" u="none" strike="noStrike" dirty="0">
                          <a:effectLst/>
                        </a:rPr>
                        <a:t>-bunt)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мерейная с песочной пылью (genarbt besandet)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3372776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гладкая (</a:t>
                      </a:r>
                      <a:r>
                        <a:rPr lang="en-US" sz="1000" u="none" strike="noStrike">
                          <a:effectLst/>
                        </a:rPr>
                        <a:t>glatt)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918949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JEVER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Фризланд пестрый (</a:t>
                      </a:r>
                      <a:r>
                        <a:rPr lang="en-US" sz="1000" u="none" strike="noStrike">
                          <a:effectLst/>
                        </a:rPr>
                        <a:t>friesisch-bunt)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рельефная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396831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FILSUM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Вулкан пестрый (</a:t>
                      </a:r>
                      <a:r>
                        <a:rPr lang="en-US" sz="1000" u="none" strike="noStrike" dirty="0" err="1">
                          <a:effectLst/>
                        </a:rPr>
                        <a:t>vulkan</a:t>
                      </a:r>
                      <a:r>
                        <a:rPr lang="en-US" sz="1000" u="none" strike="noStrike" dirty="0">
                          <a:effectLst/>
                        </a:rPr>
                        <a:t>-bunt)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гладкая (</a:t>
                      </a:r>
                      <a:r>
                        <a:rPr lang="en-US" sz="1000" u="none" strike="noStrike" dirty="0" err="1">
                          <a:effectLst/>
                        </a:rPr>
                        <a:t>glatt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7144705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641549"/>
              </p:ext>
            </p:extLst>
          </p:nvPr>
        </p:nvGraphicFramePr>
        <p:xfrm>
          <a:off x="742055" y="3140968"/>
          <a:ext cx="3378199" cy="21393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7087">
                  <a:extLst>
                    <a:ext uri="{9D8B030D-6E8A-4147-A177-3AD203B41FA5}">
                      <a16:colId xmlns:a16="http://schemas.microsoft.com/office/drawing/2014/main" val="1867132824"/>
                    </a:ext>
                  </a:extLst>
                </a:gridCol>
                <a:gridCol w="1237087">
                  <a:extLst>
                    <a:ext uri="{9D8B030D-6E8A-4147-A177-3AD203B41FA5}">
                      <a16:colId xmlns:a16="http://schemas.microsoft.com/office/drawing/2014/main" val="329342793"/>
                    </a:ext>
                  </a:extLst>
                </a:gridCol>
                <a:gridCol w="904025">
                  <a:extLst>
                    <a:ext uri="{9D8B030D-6E8A-4147-A177-3AD203B41FA5}">
                      <a16:colId xmlns:a16="http://schemas.microsoft.com/office/drawing/2014/main" val="3642611999"/>
                    </a:ext>
                  </a:extLst>
                </a:gridCol>
              </a:tblGrid>
              <a:tr h="0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WIESMOOR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Угольно-пестрый (</a:t>
                      </a:r>
                      <a:r>
                        <a:rPr lang="en-US" sz="1000" u="none" strike="noStrike">
                          <a:effectLst/>
                        </a:rPr>
                        <a:t>kohle-bunt)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handstrich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3451184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Светло-красный пестрый (</a:t>
                      </a:r>
                      <a:r>
                        <a:rPr lang="en-US" sz="1000" u="none" strike="noStrike">
                          <a:effectLst/>
                        </a:rPr>
                        <a:t>hellrot-bunt)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handstrich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6455473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Красно-синий пестрый (</a:t>
                      </a:r>
                      <a:r>
                        <a:rPr lang="en-US" sz="900" u="none" strike="noStrike" dirty="0" err="1">
                          <a:effectLst/>
                        </a:rPr>
                        <a:t>rotblau</a:t>
                      </a:r>
                      <a:r>
                        <a:rPr lang="en-US" sz="900" u="none" strike="noStrike" dirty="0">
                          <a:effectLst/>
                        </a:rPr>
                        <a:t>-bunt)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handstrich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486294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Угольно-белый (</a:t>
                      </a:r>
                      <a:r>
                        <a:rPr lang="en-US" sz="1000" u="none" strike="noStrike" dirty="0" err="1">
                          <a:effectLst/>
                        </a:rPr>
                        <a:t>kohle-weiß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handstrich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1520409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Пестро-земляной (</a:t>
                      </a:r>
                      <a:r>
                        <a:rPr lang="en-US" sz="1000" u="none" strike="noStrike">
                          <a:effectLst/>
                        </a:rPr>
                        <a:t>erd-bunt)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handstrich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709557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Светло-серый пестрый (</a:t>
                      </a:r>
                      <a:r>
                        <a:rPr lang="en-US" sz="900" u="none" strike="noStrike">
                          <a:effectLst/>
                        </a:rPr>
                        <a:t>hellgrau-bunt)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handstrich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679164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Серо-белый с углем (</a:t>
                      </a:r>
                      <a:r>
                        <a:rPr lang="en-US" sz="1000" u="none" strike="noStrike">
                          <a:effectLst/>
                        </a:rPr>
                        <a:t>grauweiß-kohle)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err="1">
                          <a:effectLst/>
                        </a:rPr>
                        <a:t>handstrich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02256691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467038"/>
              </p:ext>
            </p:extLst>
          </p:nvPr>
        </p:nvGraphicFramePr>
        <p:xfrm>
          <a:off x="4572000" y="1555051"/>
          <a:ext cx="3816424" cy="4525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6306">
                  <a:extLst>
                    <a:ext uri="{9D8B030D-6E8A-4147-A177-3AD203B41FA5}">
                      <a16:colId xmlns:a16="http://schemas.microsoft.com/office/drawing/2014/main" val="272371683"/>
                    </a:ext>
                  </a:extLst>
                </a:gridCol>
                <a:gridCol w="1490735">
                  <a:extLst>
                    <a:ext uri="{9D8B030D-6E8A-4147-A177-3AD203B41FA5}">
                      <a16:colId xmlns:a16="http://schemas.microsoft.com/office/drawing/2014/main" val="2514140911"/>
                    </a:ext>
                  </a:extLst>
                </a:gridCol>
                <a:gridCol w="1089383">
                  <a:extLst>
                    <a:ext uri="{9D8B030D-6E8A-4147-A177-3AD203B41FA5}">
                      <a16:colId xmlns:a16="http://schemas.microsoft.com/office/drawing/2014/main" val="350076007"/>
                    </a:ext>
                  </a:extLst>
                </a:gridCol>
              </a:tblGrid>
              <a:tr h="2522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FORMBACK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Огненно-пестрый (</a:t>
                      </a:r>
                      <a:r>
                        <a:rPr lang="en-US" sz="800" u="none" strike="noStrike">
                          <a:effectLst/>
                        </a:rPr>
                        <a:t>buntgeflammt)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ручн.форм. (</a:t>
                      </a:r>
                      <a:r>
                        <a:rPr lang="en-US" sz="800" u="none" strike="noStrike">
                          <a:effectLst/>
                        </a:rPr>
                        <a:t>handform)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45" marR="7645" marT="7645" marB="0" anchor="ctr"/>
                </a:tc>
                <a:extLst>
                  <a:ext uri="{0D108BD9-81ED-4DB2-BD59-A6C34878D82A}">
                    <a16:rowId xmlns:a16="http://schemas.microsoft.com/office/drawing/2014/main" val="2719877489"/>
                  </a:ext>
                </a:extLst>
              </a:tr>
              <a:tr h="2522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FORMBACK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Красно-коричневый (</a:t>
                      </a:r>
                      <a:r>
                        <a:rPr lang="en-US" sz="800" u="none" strike="noStrike">
                          <a:effectLst/>
                        </a:rPr>
                        <a:t>rot-braun)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ручн.форм. (</a:t>
                      </a:r>
                      <a:r>
                        <a:rPr lang="en-US" sz="800" u="none" strike="noStrike">
                          <a:effectLst/>
                        </a:rPr>
                        <a:t>handform)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45" marR="7645" marT="7645" marB="0" anchor="ctr"/>
                </a:tc>
                <a:extLst>
                  <a:ext uri="{0D108BD9-81ED-4DB2-BD59-A6C34878D82A}">
                    <a16:rowId xmlns:a16="http://schemas.microsoft.com/office/drawing/2014/main" val="3423979652"/>
                  </a:ext>
                </a:extLst>
              </a:tr>
              <a:tr h="2522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FORMBACK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Светло-красный пестрый (</a:t>
                      </a:r>
                      <a:r>
                        <a:rPr lang="en-US" sz="800" u="none" strike="noStrike">
                          <a:effectLst/>
                        </a:rPr>
                        <a:t>hellrot-bunt)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ручн.форм. (</a:t>
                      </a:r>
                      <a:r>
                        <a:rPr lang="en-US" sz="800" u="none" strike="noStrike">
                          <a:effectLst/>
                        </a:rPr>
                        <a:t>handform)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45" marR="7645" marT="7645" marB="0" anchor="ctr"/>
                </a:tc>
                <a:extLst>
                  <a:ext uri="{0D108BD9-81ED-4DB2-BD59-A6C34878D82A}">
                    <a16:rowId xmlns:a16="http://schemas.microsoft.com/office/drawing/2014/main" val="1537548118"/>
                  </a:ext>
                </a:extLst>
              </a:tr>
              <a:tr h="2522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FORMBACK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Графитово-пестрый (</a:t>
                      </a:r>
                      <a:r>
                        <a:rPr lang="en-US" sz="800" u="none" strike="noStrike">
                          <a:effectLst/>
                        </a:rPr>
                        <a:t>graphit-bunt)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ручн.форм. (</a:t>
                      </a:r>
                      <a:r>
                        <a:rPr lang="en-US" sz="800" u="none" strike="noStrike">
                          <a:effectLst/>
                        </a:rPr>
                        <a:t>handform)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45" marR="7645" marT="7645" marB="0" anchor="ctr"/>
                </a:tc>
                <a:extLst>
                  <a:ext uri="{0D108BD9-81ED-4DB2-BD59-A6C34878D82A}">
                    <a16:rowId xmlns:a16="http://schemas.microsoft.com/office/drawing/2014/main" val="351802112"/>
                  </a:ext>
                </a:extLst>
              </a:tr>
              <a:tr h="2522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WASSERSTRICH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Огненно-пестрый (</a:t>
                      </a:r>
                      <a:r>
                        <a:rPr lang="en-US" sz="800" u="none" strike="noStrike">
                          <a:effectLst/>
                        </a:rPr>
                        <a:t>buntgeflammt)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ручн.форм. (</a:t>
                      </a:r>
                      <a:r>
                        <a:rPr lang="en-US" sz="800" u="none" strike="noStrike">
                          <a:effectLst/>
                        </a:rPr>
                        <a:t>handform)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45" marR="7645" marT="7645" marB="0" anchor="ctr"/>
                </a:tc>
                <a:extLst>
                  <a:ext uri="{0D108BD9-81ED-4DB2-BD59-A6C34878D82A}">
                    <a16:rowId xmlns:a16="http://schemas.microsoft.com/office/drawing/2014/main" val="2578440458"/>
                  </a:ext>
                </a:extLst>
              </a:tr>
              <a:tr h="2522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WASSERSTRICH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Светло-красный пестрый (</a:t>
                      </a:r>
                      <a:r>
                        <a:rPr lang="en-US" sz="800" u="none" strike="noStrike">
                          <a:effectLst/>
                        </a:rPr>
                        <a:t>hellrot-bunt)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ручн.форм. (</a:t>
                      </a:r>
                      <a:r>
                        <a:rPr lang="en-US" sz="800" u="none" strike="noStrike">
                          <a:effectLst/>
                        </a:rPr>
                        <a:t>handform)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45" marR="7645" marT="7645" marB="0" anchor="ctr"/>
                </a:tc>
                <a:extLst>
                  <a:ext uri="{0D108BD9-81ED-4DB2-BD59-A6C34878D82A}">
                    <a16:rowId xmlns:a16="http://schemas.microsoft.com/office/drawing/2014/main" val="3271705341"/>
                  </a:ext>
                </a:extLst>
              </a:tr>
              <a:tr h="2522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WASSERSTRICH (</a:t>
                      </a:r>
                      <a:r>
                        <a:rPr lang="ru-RU" sz="800" u="none" strike="noStrike">
                          <a:effectLst/>
                        </a:rPr>
                        <a:t>НОВИНКА!)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Пестро-серый (</a:t>
                      </a:r>
                      <a:r>
                        <a:rPr lang="en-US" sz="800" u="none" strike="noStrike">
                          <a:effectLst/>
                        </a:rPr>
                        <a:t>bunt-grau)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ручн.форм. (</a:t>
                      </a:r>
                      <a:r>
                        <a:rPr lang="en-US" sz="800" u="none" strike="noStrike">
                          <a:effectLst/>
                        </a:rPr>
                        <a:t>handform)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45" marR="7645" marT="7645" marB="0" anchor="ctr"/>
                </a:tc>
                <a:extLst>
                  <a:ext uri="{0D108BD9-81ED-4DB2-BD59-A6C34878D82A}">
                    <a16:rowId xmlns:a16="http://schemas.microsoft.com/office/drawing/2014/main" val="2281793871"/>
                  </a:ext>
                </a:extLst>
              </a:tr>
              <a:tr h="3746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DYKBRAND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Фламандский пестрый (</a:t>
                      </a:r>
                      <a:r>
                        <a:rPr lang="en-US" sz="800" u="none" strike="noStrike">
                          <a:effectLst/>
                        </a:rPr>
                        <a:t>flämisch-bunt)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ручн.форм. (</a:t>
                      </a:r>
                      <a:r>
                        <a:rPr lang="en-US" sz="800" u="none" strike="noStrike">
                          <a:effectLst/>
                        </a:rPr>
                        <a:t>handform)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45" marR="7645" marT="7645" marB="0" anchor="ctr"/>
                </a:tc>
                <a:extLst>
                  <a:ext uri="{0D108BD9-81ED-4DB2-BD59-A6C34878D82A}">
                    <a16:rowId xmlns:a16="http://schemas.microsoft.com/office/drawing/2014/main" val="3644848909"/>
                  </a:ext>
                </a:extLst>
              </a:tr>
              <a:tr h="3746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DYKBRAND </a:t>
                      </a:r>
                      <a:r>
                        <a:rPr lang="ru-RU" sz="800" u="none" strike="noStrike">
                          <a:effectLst/>
                        </a:rPr>
                        <a:t>с.о.*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Бело-коричневый пестрый(</a:t>
                      </a:r>
                      <a:r>
                        <a:rPr lang="en-US" sz="800" u="none" strike="noStrike">
                          <a:effectLst/>
                        </a:rPr>
                        <a:t>braunweiß-bunt)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ручн.форм. (</a:t>
                      </a:r>
                      <a:r>
                        <a:rPr lang="en-US" sz="800" u="none" strike="noStrike">
                          <a:effectLst/>
                        </a:rPr>
                        <a:t>handform)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45" marR="7645" marT="7645" marB="0" anchor="ctr"/>
                </a:tc>
                <a:extLst>
                  <a:ext uri="{0D108BD9-81ED-4DB2-BD59-A6C34878D82A}">
                    <a16:rowId xmlns:a16="http://schemas.microsoft.com/office/drawing/2014/main" val="1270755009"/>
                  </a:ext>
                </a:extLst>
              </a:tr>
              <a:tr h="3746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MOORBRAND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Песочно-желтый пестрый (</a:t>
                      </a:r>
                      <a:r>
                        <a:rPr lang="en-US" sz="800" u="none" strike="noStrike">
                          <a:effectLst/>
                        </a:rPr>
                        <a:t>sandgelb-bunt)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ручн.форм. (</a:t>
                      </a:r>
                      <a:r>
                        <a:rPr lang="en-US" sz="800" u="none" strike="noStrike">
                          <a:effectLst/>
                        </a:rPr>
                        <a:t>handform)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45" marR="7645" marT="7645" marB="0" anchor="ctr"/>
                </a:tc>
                <a:extLst>
                  <a:ext uri="{0D108BD9-81ED-4DB2-BD59-A6C34878D82A}">
                    <a16:rowId xmlns:a16="http://schemas.microsoft.com/office/drawing/2014/main" val="2839602864"/>
                  </a:ext>
                </a:extLst>
              </a:tr>
              <a:tr h="2522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MOORBRAND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Глиняный пестрый (</a:t>
                      </a:r>
                      <a:r>
                        <a:rPr lang="en-US" sz="800" u="none" strike="noStrike">
                          <a:effectLst/>
                        </a:rPr>
                        <a:t>lehmbunt)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ручн.форм. (</a:t>
                      </a:r>
                      <a:r>
                        <a:rPr lang="en-US" sz="800" u="none" strike="noStrike">
                          <a:effectLst/>
                        </a:rPr>
                        <a:t>handform)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45" marR="7645" marT="7645" marB="0" anchor="ctr"/>
                </a:tc>
                <a:extLst>
                  <a:ext uri="{0D108BD9-81ED-4DB2-BD59-A6C34878D82A}">
                    <a16:rowId xmlns:a16="http://schemas.microsoft.com/office/drawing/2014/main" val="264916399"/>
                  </a:ext>
                </a:extLst>
              </a:tr>
              <a:tr h="2522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MOORBRAND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Торфяной пестрый (</a:t>
                      </a:r>
                      <a:r>
                        <a:rPr lang="en-US" sz="800" u="none" strike="noStrike">
                          <a:effectLst/>
                        </a:rPr>
                        <a:t>torf-bunt)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ручн.форм. (</a:t>
                      </a:r>
                      <a:r>
                        <a:rPr lang="en-US" sz="800" u="none" strike="noStrike">
                          <a:effectLst/>
                        </a:rPr>
                        <a:t>handform)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45" marR="7645" marT="7645" marB="0" anchor="ctr"/>
                </a:tc>
                <a:extLst>
                  <a:ext uri="{0D108BD9-81ED-4DB2-BD59-A6C34878D82A}">
                    <a16:rowId xmlns:a16="http://schemas.microsoft.com/office/drawing/2014/main" val="2907749925"/>
                  </a:ext>
                </a:extLst>
              </a:tr>
              <a:tr h="3746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MOORBRAND </a:t>
                      </a:r>
                      <a:r>
                        <a:rPr lang="ru-RU" sz="800" u="none" strike="noStrike">
                          <a:effectLst/>
                        </a:rPr>
                        <a:t>с.о.*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Коричнево-земляной пестрый (</a:t>
                      </a:r>
                      <a:r>
                        <a:rPr lang="en-US" sz="800" u="none" strike="noStrike">
                          <a:effectLst/>
                        </a:rPr>
                        <a:t>erdbraun-bunt)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НОВИНКА!</a:t>
                      </a:r>
                      <a:endParaRPr lang="ru-RU" sz="8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45" marR="7645" marT="7645" marB="0" anchor="ctr"/>
                </a:tc>
                <a:extLst>
                  <a:ext uri="{0D108BD9-81ED-4DB2-BD59-A6C34878D82A}">
                    <a16:rowId xmlns:a16="http://schemas.microsoft.com/office/drawing/2014/main" val="244069821"/>
                  </a:ext>
                </a:extLst>
              </a:tr>
              <a:tr h="2522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GEESTBRAND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Пестро-белый (</a:t>
                      </a:r>
                      <a:r>
                        <a:rPr lang="en-US" sz="800" u="none" strike="noStrike">
                          <a:effectLst/>
                        </a:rPr>
                        <a:t>bunt-weiß)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ручн.форм. (</a:t>
                      </a:r>
                      <a:r>
                        <a:rPr lang="en-US" sz="800" u="none" strike="noStrike">
                          <a:effectLst/>
                        </a:rPr>
                        <a:t>handform)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45" marR="7645" marT="7645" marB="0" anchor="ctr"/>
                </a:tc>
                <a:extLst>
                  <a:ext uri="{0D108BD9-81ED-4DB2-BD59-A6C34878D82A}">
                    <a16:rowId xmlns:a16="http://schemas.microsoft.com/office/drawing/2014/main" val="957148156"/>
                  </a:ext>
                </a:extLst>
              </a:tr>
              <a:tr h="2522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GEESTBRAND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Скально-серый (</a:t>
                      </a:r>
                      <a:r>
                        <a:rPr lang="en-US" sz="800" u="none" strike="noStrike">
                          <a:effectLst/>
                        </a:rPr>
                        <a:t>felsgrau)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ручн.форм. (</a:t>
                      </a:r>
                      <a:r>
                        <a:rPr lang="en-US" sz="800" u="none" strike="noStrike">
                          <a:effectLst/>
                        </a:rPr>
                        <a:t>handform)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45" marR="7645" marT="7645" marB="0" anchor="ctr"/>
                </a:tc>
                <a:extLst>
                  <a:ext uri="{0D108BD9-81ED-4DB2-BD59-A6C34878D82A}">
                    <a16:rowId xmlns:a16="http://schemas.microsoft.com/office/drawing/2014/main" val="3427797851"/>
                  </a:ext>
                </a:extLst>
              </a:tr>
              <a:tr h="2522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GEESTBRAND </a:t>
                      </a:r>
                      <a:r>
                        <a:rPr lang="ru-RU" sz="800" u="none" strike="noStrike">
                          <a:effectLst/>
                        </a:rPr>
                        <a:t>с.о.*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Серо-белый пестрый (</a:t>
                      </a:r>
                      <a:r>
                        <a:rPr lang="en-US" sz="800" u="none" strike="noStrike">
                          <a:effectLst/>
                        </a:rPr>
                        <a:t>grauweiß-bunt)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НОВИНКА!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45" marR="7645" marT="7645" marB="0" anchor="ctr"/>
                </a:tc>
                <a:extLst>
                  <a:ext uri="{0D108BD9-81ED-4DB2-BD59-A6C34878D82A}">
                    <a16:rowId xmlns:a16="http://schemas.microsoft.com/office/drawing/2014/main" val="3653202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63184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6399" y="908720"/>
            <a:ext cx="2363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b="1" dirty="0">
                <a:latin typeface="Classic Russian" panose="020B0604020202020204" pitchFamily="34" charset="0"/>
                <a:cs typeface="Arial" panose="020B0604020202020204" pitchFamily="34" charset="0"/>
              </a:rPr>
              <a:t>Ассортимент </a:t>
            </a:r>
          </a:p>
          <a:p>
            <a:r>
              <a:rPr lang="ru-RU" altLang="ru-RU" b="1" dirty="0">
                <a:latin typeface="Classic Russian" panose="020B0604020202020204" pitchFamily="34" charset="0"/>
                <a:cs typeface="Arial" panose="020B0604020202020204" pitchFamily="34" charset="0"/>
              </a:rPr>
              <a:t>Плитка ручной формовки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233306"/>
              </p:ext>
            </p:extLst>
          </p:nvPr>
        </p:nvGraphicFramePr>
        <p:xfrm>
          <a:off x="706399" y="1844824"/>
          <a:ext cx="3378199" cy="3990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7087">
                  <a:extLst>
                    <a:ext uri="{9D8B030D-6E8A-4147-A177-3AD203B41FA5}">
                      <a16:colId xmlns:a16="http://schemas.microsoft.com/office/drawing/2014/main" val="3220423689"/>
                    </a:ext>
                  </a:extLst>
                </a:gridCol>
                <a:gridCol w="1237087">
                  <a:extLst>
                    <a:ext uri="{9D8B030D-6E8A-4147-A177-3AD203B41FA5}">
                      <a16:colId xmlns:a16="http://schemas.microsoft.com/office/drawing/2014/main" val="4151511677"/>
                    </a:ext>
                  </a:extLst>
                </a:gridCol>
                <a:gridCol w="904025">
                  <a:extLst>
                    <a:ext uri="{9D8B030D-6E8A-4147-A177-3AD203B41FA5}">
                      <a16:colId xmlns:a16="http://schemas.microsoft.com/office/drawing/2014/main" val="2031588071"/>
                    </a:ext>
                  </a:extLst>
                </a:gridCol>
              </a:tblGrid>
              <a:tr h="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MELBOURNE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16 Красный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гладкая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2898027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НОВИНКА!</a:t>
                      </a:r>
                      <a:endParaRPr lang="ru-RU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48165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НОВИНКА!</a:t>
                      </a:r>
                      <a:endParaRPr lang="ru-RU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8037306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26 Красный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рифленая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05623969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16R </a:t>
                      </a:r>
                      <a:r>
                        <a:rPr lang="ru-RU" sz="1000" u="none" strike="noStrike">
                          <a:effectLst/>
                        </a:rPr>
                        <a:t>Красный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реновационная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49778397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НОВИНКА!</a:t>
                      </a:r>
                      <a:endParaRPr lang="ru-RU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45971539"/>
                  </a:ext>
                </a:extLst>
              </a:tr>
              <a:tr h="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CANBERRA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17 Красный с оттенком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гладкая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1711518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НОВИНКА!</a:t>
                      </a:r>
                      <a:endParaRPr lang="ru-RU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8152488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27 Красный с оттенком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рифленая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4879942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17R </a:t>
                      </a:r>
                      <a:r>
                        <a:rPr lang="ru-RU" sz="1000" u="none" strike="noStrike">
                          <a:effectLst/>
                        </a:rPr>
                        <a:t>Красный с оттенком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реновационная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85994320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НОВИНКА!</a:t>
                      </a:r>
                      <a:endParaRPr lang="ru-RU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05151195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ADELAJDA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19 Бургунд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гладкая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8519089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НОВИНКА!</a:t>
                      </a:r>
                      <a:endParaRPr lang="ru-RU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9080394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НОВИНКА!</a:t>
                      </a:r>
                      <a:endParaRPr lang="ru-RU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4064965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29 Бургунд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рифленая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93383904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VICTORIA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56 Красный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9539651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57 Красный с оттенком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592410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DARWIN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38 Красно-коричневый с оттенком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гладкая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137188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DARWIN </a:t>
                      </a:r>
                      <a:r>
                        <a:rPr lang="ru-RU" sz="1000" u="none" strike="noStrike">
                          <a:effectLst/>
                        </a:rPr>
                        <a:t>с.о.*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38 Красно-коричневый с оттенком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НОВИНКА!</a:t>
                      </a:r>
                      <a:endParaRPr lang="ru-RU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526923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НОВИНКА!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5869526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53674"/>
              </p:ext>
            </p:extLst>
          </p:nvPr>
        </p:nvGraphicFramePr>
        <p:xfrm>
          <a:off x="4644008" y="1844822"/>
          <a:ext cx="3378200" cy="39909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4346">
                  <a:extLst>
                    <a:ext uri="{9D8B030D-6E8A-4147-A177-3AD203B41FA5}">
                      <a16:colId xmlns:a16="http://schemas.microsoft.com/office/drawing/2014/main" val="1924437209"/>
                    </a:ext>
                  </a:extLst>
                </a:gridCol>
                <a:gridCol w="1319560">
                  <a:extLst>
                    <a:ext uri="{9D8B030D-6E8A-4147-A177-3AD203B41FA5}">
                      <a16:colId xmlns:a16="http://schemas.microsoft.com/office/drawing/2014/main" val="2983110128"/>
                    </a:ext>
                  </a:extLst>
                </a:gridCol>
                <a:gridCol w="964294">
                  <a:extLst>
                    <a:ext uri="{9D8B030D-6E8A-4147-A177-3AD203B41FA5}">
                      <a16:colId xmlns:a16="http://schemas.microsoft.com/office/drawing/2014/main" val="1600940943"/>
                    </a:ext>
                  </a:extLst>
                </a:gridCol>
              </a:tblGrid>
              <a:tr h="2494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PORTLAND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 Антрацитовый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гладкая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58817741"/>
                  </a:ext>
                </a:extLst>
              </a:tr>
              <a:tr h="2494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PORTLAND </a:t>
                      </a:r>
                      <a:r>
                        <a:rPr lang="ru-RU" sz="1000" u="none" strike="noStrike">
                          <a:effectLst/>
                        </a:rPr>
                        <a:t>с.о.*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 Антрацитовый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гладкая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65130976"/>
                  </a:ext>
                </a:extLst>
              </a:tr>
              <a:tr h="2494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PORTLAND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 Антрацитовый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гладкая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33833333"/>
                  </a:ext>
                </a:extLst>
              </a:tr>
              <a:tr h="24943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SYDNEY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20 Антрацитовый с оттенком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23757111"/>
                  </a:ext>
                </a:extLst>
              </a:tr>
              <a:tr h="2494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НОВИНКА!</a:t>
                      </a:r>
                      <a:endParaRPr lang="ru-RU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78854400"/>
                  </a:ext>
                </a:extLst>
              </a:tr>
              <a:tr h="24943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BRISBANE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22 Антрацитовый с оттенком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гладкая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67539028"/>
                  </a:ext>
                </a:extLst>
              </a:tr>
              <a:tr h="2494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НОВИНКА!</a:t>
                      </a:r>
                      <a:endParaRPr lang="ru-RU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6371138"/>
                  </a:ext>
                </a:extLst>
              </a:tr>
              <a:tr h="2494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НОВИНКА!</a:t>
                      </a:r>
                      <a:endParaRPr lang="ru-RU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8468588"/>
                  </a:ext>
                </a:extLst>
              </a:tr>
              <a:tr h="24943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PERTH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50 Коричневый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гладкая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32571147"/>
                  </a:ext>
                </a:extLst>
              </a:tr>
              <a:tr h="2494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НОВИНКА!</a:t>
                      </a:r>
                      <a:endParaRPr lang="ru-RU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0401273"/>
                  </a:ext>
                </a:extLst>
              </a:tr>
              <a:tr h="2494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MILTON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60 Пестрый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НОВИНКА!</a:t>
                      </a:r>
                      <a:endParaRPr lang="ru-RU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85989066"/>
                  </a:ext>
                </a:extLst>
              </a:tr>
              <a:tr h="2494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HASTINGS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61 Пестрый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НОВИНКА!</a:t>
                      </a:r>
                      <a:endParaRPr lang="ru-RU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6044384"/>
                  </a:ext>
                </a:extLst>
              </a:tr>
              <a:tr h="2494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GRANVILLE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63 Пестрый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НОВИНКА!</a:t>
                      </a:r>
                      <a:endParaRPr lang="ru-RU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38153333"/>
                  </a:ext>
                </a:extLst>
              </a:tr>
              <a:tr h="2494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GRANITY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64 Пестрый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НОВИНКА!</a:t>
                      </a:r>
                      <a:endParaRPr lang="ru-RU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026358"/>
                  </a:ext>
                </a:extLst>
              </a:tr>
              <a:tr h="2494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KINGSTON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65 Пестрый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НОВИНКА!</a:t>
                      </a:r>
                      <a:endParaRPr lang="ru-RU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40224811"/>
                  </a:ext>
                </a:extLst>
              </a:tr>
              <a:tr h="2494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RIVERSDALE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66 Пестрый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НОВИНКА!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08255741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988840"/>
            <a:ext cx="569218" cy="17271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71201" y="6115001"/>
            <a:ext cx="45780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Позиции рекомендовано обозначить значком НОВИНКА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59" y="6158843"/>
            <a:ext cx="785242" cy="23825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674" y="2160527"/>
            <a:ext cx="569218" cy="17271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674" y="2648941"/>
            <a:ext cx="569218" cy="17271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674" y="2971632"/>
            <a:ext cx="569218" cy="17271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674" y="3592610"/>
            <a:ext cx="569218" cy="1727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579" y="3935964"/>
            <a:ext cx="569218" cy="17271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710" y="4090173"/>
            <a:ext cx="569218" cy="17271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675" y="5381779"/>
            <a:ext cx="569218" cy="17271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567" y="5618173"/>
            <a:ext cx="569218" cy="17271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5" y="5373216"/>
            <a:ext cx="640941" cy="19447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426" y="5599671"/>
            <a:ext cx="640941" cy="19447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5" y="4878652"/>
            <a:ext cx="640941" cy="19447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426" y="5105107"/>
            <a:ext cx="640941" cy="19447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621622"/>
            <a:ext cx="640941" cy="19447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127058"/>
            <a:ext cx="640941" cy="19447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427" y="4353513"/>
            <a:ext cx="640941" cy="19447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5" y="3396519"/>
            <a:ext cx="640941" cy="19447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426" y="3622974"/>
            <a:ext cx="640941" cy="19447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4" y="2879668"/>
            <a:ext cx="640941" cy="19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218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7744" y="759032"/>
            <a:ext cx="3486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>
                <a:latin typeface="Classic Russian" panose="020B0604020202020204" pitchFamily="34" charset="0"/>
                <a:cs typeface="Arial" panose="020B0604020202020204" pitchFamily="34" charset="0"/>
              </a:rPr>
              <a:t>Ассортимент НАПОЛЬНАЯ КЕРАМИКА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115616" y="1646083"/>
            <a:ext cx="4896544" cy="69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DA251D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A251D"/>
              </a:buClr>
              <a:buChar char="•"/>
              <a:defRPr>
                <a:solidFill>
                  <a:srgbClr val="333333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A251D"/>
              </a:buClr>
              <a:buChar char="•"/>
              <a:defRPr sz="1400">
                <a:solidFill>
                  <a:srgbClr val="333333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A251D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eaLnBrk="0" hangingPunct="0">
              <a:spcBef>
                <a:spcPct val="20000"/>
              </a:spcBef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Tx/>
              <a:buFont typeface="Wingdings" pitchFamily="2" charset="2"/>
              <a:buNone/>
            </a:pPr>
            <a:r>
              <a:rPr lang="ru-RU" altLang="ru-RU" sz="1400" dirty="0">
                <a:solidFill>
                  <a:srgbClr val="1C1C1C"/>
                </a:solidFill>
              </a:rPr>
              <a:t>Заглавная картинка вид сверху, вторая вид плитки в реальных пропорциях</a:t>
            </a:r>
            <a:endParaRPr lang="ru-RU" altLang="ru-RU" sz="1400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0"/>
            <a:ext cx="334802" cy="334802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115616" y="2420888"/>
            <a:ext cx="4896544" cy="37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DA251D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A251D"/>
              </a:buClr>
              <a:buChar char="•"/>
              <a:defRPr>
                <a:solidFill>
                  <a:srgbClr val="333333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A251D"/>
              </a:buClr>
              <a:buChar char="•"/>
              <a:defRPr sz="1400">
                <a:solidFill>
                  <a:srgbClr val="333333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A251D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eaLnBrk="0" hangingPunct="0">
              <a:spcBef>
                <a:spcPct val="20000"/>
              </a:spcBef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Tx/>
              <a:buFont typeface="Wingdings" pitchFamily="2" charset="2"/>
              <a:buNone/>
            </a:pPr>
            <a:r>
              <a:rPr lang="ru-RU" altLang="ru-RU" sz="1400" dirty="0">
                <a:solidFill>
                  <a:srgbClr val="1C1C1C"/>
                </a:solidFill>
              </a:rPr>
              <a:t>Преимущества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03605"/>
            <a:ext cx="334802" cy="3348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561707"/>
            <a:ext cx="5752078" cy="3760206"/>
          </a:xfrm>
          <a:prstGeom prst="rect">
            <a:avLst/>
          </a:prstGeom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090378" y="3123022"/>
            <a:ext cx="4896544" cy="741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DA251D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A251D"/>
              </a:buClr>
              <a:buChar char="•"/>
              <a:defRPr>
                <a:solidFill>
                  <a:srgbClr val="333333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A251D"/>
              </a:buClr>
              <a:buChar char="•"/>
              <a:defRPr sz="1400">
                <a:solidFill>
                  <a:srgbClr val="333333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A251D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eaLnBrk="0" hangingPunct="0">
              <a:spcBef>
                <a:spcPct val="20000"/>
              </a:spcBef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Tx/>
              <a:buFont typeface="Wingdings" pitchFamily="2" charset="2"/>
              <a:buNone/>
            </a:pPr>
            <a:r>
              <a:rPr lang="ru-RU" altLang="ru-RU" sz="1400" dirty="0">
                <a:solidFill>
                  <a:srgbClr val="1C1C1C"/>
                </a:solidFill>
              </a:rPr>
              <a:t>Руководство по укладке вибрационным</a:t>
            </a:r>
          </a:p>
          <a:p>
            <a:pPr eaLnBrk="1" hangingPunct="1">
              <a:lnSpc>
                <a:spcPct val="150000"/>
              </a:lnSpc>
              <a:buClrTx/>
              <a:buFont typeface="Wingdings" pitchFamily="2" charset="2"/>
              <a:buNone/>
            </a:pPr>
            <a:r>
              <a:rPr lang="ru-RU" altLang="ru-RU" sz="1400" dirty="0">
                <a:solidFill>
                  <a:srgbClr val="1C1C1C"/>
                </a:solidFill>
              </a:rPr>
              <a:t>методом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180181"/>
            <a:ext cx="334802" cy="33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1538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83768" y="723739"/>
            <a:ext cx="3486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>
                <a:latin typeface="Classic Russian" panose="020B0604020202020204" pitchFamily="34" charset="0"/>
                <a:cs typeface="Arial" panose="020B0604020202020204" pitchFamily="34" charset="0"/>
              </a:rPr>
              <a:t>Ассортимент НАПОЛЬНАЯ КЕРАМИКА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115616" y="1646083"/>
            <a:ext cx="6912768" cy="37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DA251D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A251D"/>
              </a:buClr>
              <a:buChar char="•"/>
              <a:defRPr>
                <a:solidFill>
                  <a:srgbClr val="333333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A251D"/>
              </a:buClr>
              <a:buChar char="•"/>
              <a:defRPr sz="1400">
                <a:solidFill>
                  <a:srgbClr val="333333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A251D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eaLnBrk="0" hangingPunct="0">
              <a:spcBef>
                <a:spcPct val="20000"/>
              </a:spcBef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Tx/>
              <a:buFont typeface="Wingdings" pitchFamily="2" charset="2"/>
              <a:buNone/>
            </a:pPr>
            <a:r>
              <a:rPr lang="ru-RU" altLang="ru-RU" sz="1400" dirty="0">
                <a:solidFill>
                  <a:srgbClr val="1C1C1C"/>
                </a:solidFill>
              </a:rPr>
              <a:t>Заглавная картинка вид анфас, вторая вид плитки в пропорциях</a:t>
            </a:r>
            <a:endParaRPr lang="ru-RU" altLang="ru-RU" sz="1400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0"/>
            <a:ext cx="334802" cy="3348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022852"/>
            <a:ext cx="2664296" cy="266429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79"/>
          <a:stretch/>
        </p:blipFill>
        <p:spPr>
          <a:xfrm>
            <a:off x="5470590" y="3022851"/>
            <a:ext cx="3061850" cy="265366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418" y="3022852"/>
            <a:ext cx="1330638" cy="2653667"/>
          </a:xfrm>
          <a:prstGeom prst="rect">
            <a:avLst/>
          </a:prstGeom>
        </p:spPr>
      </p:pic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090378" y="2294045"/>
            <a:ext cx="7442062" cy="37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DA251D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A251D"/>
              </a:buClr>
              <a:buChar char="•"/>
              <a:defRPr>
                <a:solidFill>
                  <a:srgbClr val="333333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A251D"/>
              </a:buClr>
              <a:buChar char="•"/>
              <a:defRPr sz="1400">
                <a:solidFill>
                  <a:srgbClr val="333333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A251D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eaLnBrk="0" hangingPunct="0">
              <a:spcBef>
                <a:spcPct val="20000"/>
              </a:spcBef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Tx/>
              <a:buFont typeface="Wingdings" pitchFamily="2" charset="2"/>
              <a:buNone/>
            </a:pPr>
            <a:r>
              <a:rPr lang="ru-RU" altLang="ru-RU" sz="1400" dirty="0">
                <a:solidFill>
                  <a:srgbClr val="1C1C1C"/>
                </a:solidFill>
              </a:rPr>
              <a:t>Дополнительно могут использоваться фото укладки и фото в интерьере (по запросу)</a:t>
            </a:r>
            <a:endParaRPr lang="ru-RU" altLang="ru-RU" sz="1400" dirty="0">
              <a:solidFill>
                <a:srgbClr val="FF0000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38" y="2276762"/>
            <a:ext cx="334802" cy="3348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48087" y="5729104"/>
            <a:ext cx="2246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dirty="0">
                <a:solidFill>
                  <a:srgbClr val="1C1C1C"/>
                </a:solidFill>
              </a:rPr>
              <a:t>Вид текстуры, анфас,</a:t>
            </a:r>
          </a:p>
          <a:p>
            <a:r>
              <a:rPr lang="ru-RU" dirty="0">
                <a:solidFill>
                  <a:srgbClr val="1C1C1C"/>
                </a:solidFill>
              </a:rPr>
              <a:t>крупный план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268438" y="5729104"/>
            <a:ext cx="2284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ru-RU" dirty="0">
                <a:solidFill>
                  <a:srgbClr val="1C1C1C"/>
                </a:solidFill>
              </a:rPr>
              <a:t>Вид плитки </a:t>
            </a:r>
          </a:p>
          <a:p>
            <a:pPr algn="ctr"/>
            <a:r>
              <a:rPr lang="ru-RU" altLang="ru-RU" dirty="0">
                <a:solidFill>
                  <a:srgbClr val="1C1C1C"/>
                </a:solidFill>
              </a:rPr>
              <a:t>в  пропорциях, анфас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990635" y="5724395"/>
            <a:ext cx="2021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ru-RU" dirty="0">
                <a:solidFill>
                  <a:srgbClr val="1C1C1C"/>
                </a:solidFill>
              </a:rPr>
              <a:t>В уложенном виде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05258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6399" y="908720"/>
            <a:ext cx="1915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b="1" dirty="0">
                <a:latin typeface="Classic Russian" panose="020B0604020202020204" pitchFamily="34" charset="0"/>
                <a:cs typeface="Arial" panose="020B0604020202020204" pitchFamily="34" charset="0"/>
              </a:rPr>
              <a:t>Ассортимент </a:t>
            </a:r>
          </a:p>
          <a:p>
            <a:r>
              <a:rPr lang="ru-RU" b="1" dirty="0">
                <a:latin typeface="Classic Russian" panose="020B0604020202020204" pitchFamily="34" charset="0"/>
                <a:cs typeface="Arial" panose="020B0604020202020204" pitchFamily="34" charset="0"/>
              </a:rPr>
              <a:t>Напольная керамика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885869"/>
              </p:ext>
            </p:extLst>
          </p:nvPr>
        </p:nvGraphicFramePr>
        <p:xfrm>
          <a:off x="770509" y="1628800"/>
          <a:ext cx="5889723" cy="25476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87950">
                  <a:extLst>
                    <a:ext uri="{9D8B030D-6E8A-4147-A177-3AD203B41FA5}">
                      <a16:colId xmlns:a16="http://schemas.microsoft.com/office/drawing/2014/main" val="151415505"/>
                    </a:ext>
                  </a:extLst>
                </a:gridCol>
                <a:gridCol w="539907">
                  <a:extLst>
                    <a:ext uri="{9D8B030D-6E8A-4147-A177-3AD203B41FA5}">
                      <a16:colId xmlns:a16="http://schemas.microsoft.com/office/drawing/2014/main" val="2456790707"/>
                    </a:ext>
                  </a:extLst>
                </a:gridCol>
                <a:gridCol w="1230961">
                  <a:extLst>
                    <a:ext uri="{9D8B030D-6E8A-4147-A177-3AD203B41FA5}">
                      <a16:colId xmlns:a16="http://schemas.microsoft.com/office/drawing/2014/main" val="1517334350"/>
                    </a:ext>
                  </a:extLst>
                </a:gridCol>
                <a:gridCol w="2330905">
                  <a:extLst>
                    <a:ext uri="{9D8B030D-6E8A-4147-A177-3AD203B41FA5}">
                      <a16:colId xmlns:a16="http://schemas.microsoft.com/office/drawing/2014/main" val="2022603715"/>
                    </a:ext>
                  </a:extLst>
                </a:gridCol>
              </a:tblGrid>
              <a:tr h="13452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anthrazit Grobkorn</a:t>
                      </a:r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5" gridSpan="2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антрацитовый     крупнозернистый 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5"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R9, R10, R11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346578"/>
                  </a:ext>
                </a:extLst>
              </a:tr>
              <a:tr h="2367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R9 </a:t>
                      </a:r>
                      <a:r>
                        <a:rPr lang="ru-RU" sz="1100" u="none" strike="noStrike" dirty="0">
                          <a:effectLst/>
                        </a:rPr>
                        <a:t>полированная до блеска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65908716"/>
                  </a:ext>
                </a:extLst>
              </a:tr>
              <a:tr h="1345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R12, R12/V08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37805654"/>
                  </a:ext>
                </a:extLst>
              </a:tr>
              <a:tr h="1345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цокольная плитка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89391881"/>
                  </a:ext>
                </a:extLst>
              </a:tr>
              <a:tr h="3551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цоколь c закруглённым переходом внутреннего угла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92140306"/>
                  </a:ext>
                </a:extLst>
              </a:tr>
              <a:tr h="3551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hellgrau Feinkorn</a:t>
                      </a:r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светлосерый тонкозернистый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напольная плитка </a:t>
                      </a:r>
                      <a:r>
                        <a:rPr lang="en-US" sz="1100" u="none" strike="noStrike" dirty="0">
                          <a:effectLst/>
                        </a:rPr>
                        <a:t>R9, R10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53045243"/>
                  </a:ext>
                </a:extLst>
              </a:tr>
              <a:tr h="3551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cream Feinkorn</a:t>
                      </a:r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кремовый тонкозернистый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напольная плитка </a:t>
                      </a:r>
                      <a:r>
                        <a:rPr lang="en-US" sz="1100" u="none" strike="noStrike">
                          <a:effectLst/>
                        </a:rPr>
                        <a:t>R9, R10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72476915"/>
                  </a:ext>
                </a:extLst>
              </a:tr>
              <a:tr h="26904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полированный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напольная плитка </a:t>
                      </a:r>
                      <a:r>
                        <a:rPr lang="en-US" sz="1100" u="none" strike="noStrike" dirty="0">
                          <a:effectLst/>
                        </a:rPr>
                        <a:t>R9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76476867"/>
                  </a:ext>
                </a:extLst>
              </a:tr>
              <a:tr h="47351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anthrazit Feinkorn</a:t>
                      </a:r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антрацитовый тонкозернистый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напольная плитка </a:t>
                      </a:r>
                      <a:r>
                        <a:rPr lang="en-US" sz="1100" u="none" strike="noStrike" dirty="0">
                          <a:effectLst/>
                        </a:rPr>
                        <a:t>R9, R10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42421209"/>
                  </a:ext>
                </a:extLst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581913"/>
              </p:ext>
            </p:extLst>
          </p:nvPr>
        </p:nvGraphicFramePr>
        <p:xfrm>
          <a:off x="770510" y="4176431"/>
          <a:ext cx="5889722" cy="18709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0466">
                  <a:extLst>
                    <a:ext uri="{9D8B030D-6E8A-4147-A177-3AD203B41FA5}">
                      <a16:colId xmlns:a16="http://schemas.microsoft.com/office/drawing/2014/main" val="3205822890"/>
                    </a:ext>
                  </a:extLst>
                </a:gridCol>
                <a:gridCol w="1589477">
                  <a:extLst>
                    <a:ext uri="{9D8B030D-6E8A-4147-A177-3AD203B41FA5}">
                      <a16:colId xmlns:a16="http://schemas.microsoft.com/office/drawing/2014/main" val="1481391669"/>
                    </a:ext>
                  </a:extLst>
                </a:gridCol>
                <a:gridCol w="3009779">
                  <a:extLst>
                    <a:ext uri="{9D8B030D-6E8A-4147-A177-3AD203B41FA5}">
                      <a16:colId xmlns:a16="http://schemas.microsoft.com/office/drawing/2014/main" val="1854462463"/>
                    </a:ext>
                  </a:extLst>
                </a:gridCol>
              </a:tblGrid>
              <a:tr h="4111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effectLst/>
                        </a:rPr>
                        <a:t>schwarz-grau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Feinkorn</a:t>
                      </a:r>
                      <a:endParaRPr lang="en-US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чёрно-серый тонкозернистый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напольная плитка </a:t>
                      </a:r>
                      <a:r>
                        <a:rPr lang="en-US" sz="1100" u="none" strike="noStrike">
                          <a:effectLst/>
                        </a:rPr>
                        <a:t>R9, R10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24996895"/>
                  </a:ext>
                </a:extLst>
              </a:tr>
              <a:tr h="2158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цокольная плитка всех в/у цветов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22565399"/>
                  </a:ext>
                </a:extLst>
              </a:tr>
              <a:tr h="4111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hellgrau Grobkorn</a:t>
                      </a:r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err="1">
                          <a:effectLst/>
                        </a:rPr>
                        <a:t>светлосерый</a:t>
                      </a:r>
                      <a:r>
                        <a:rPr lang="ru-RU" sz="1100" u="none" strike="noStrike" dirty="0">
                          <a:effectLst/>
                        </a:rPr>
                        <a:t>    крупнозернистый  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напольная плитка </a:t>
                      </a:r>
                      <a:r>
                        <a:rPr lang="en-US" sz="1100" u="none" strike="noStrike">
                          <a:effectLst/>
                        </a:rPr>
                        <a:t>R9, R10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97182938"/>
                  </a:ext>
                </a:extLst>
              </a:tr>
              <a:tr h="4111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imbra Grobkorn</a:t>
                      </a:r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"имбра"    крупнозернистый 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напольная плитка </a:t>
                      </a:r>
                      <a:r>
                        <a:rPr lang="en-US" sz="1100" u="none" strike="noStrike">
                          <a:effectLst/>
                        </a:rPr>
                        <a:t>R9, R10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7191927"/>
                  </a:ext>
                </a:extLst>
              </a:tr>
              <a:tr h="4214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anthrazit Grobkorn</a:t>
                      </a:r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антрацитовый     крупнозернистый 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напольная плитка </a:t>
                      </a:r>
                      <a:r>
                        <a:rPr lang="en-US" sz="1100" u="none" strike="noStrike" dirty="0">
                          <a:effectLst/>
                        </a:rPr>
                        <a:t>R9, R10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413721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3102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6399" y="908720"/>
            <a:ext cx="1915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b="1" dirty="0">
                <a:latin typeface="Classic Russian" panose="020B0604020202020204" pitchFamily="34" charset="0"/>
                <a:cs typeface="Arial" panose="020B0604020202020204" pitchFamily="34" charset="0"/>
              </a:rPr>
              <a:t>Ассортимент </a:t>
            </a:r>
          </a:p>
          <a:p>
            <a:r>
              <a:rPr lang="ru-RU" b="1" dirty="0">
                <a:latin typeface="Classic Russian" panose="020B0604020202020204" pitchFamily="34" charset="0"/>
                <a:cs typeface="Arial" panose="020B0604020202020204" pitchFamily="34" charset="0"/>
              </a:rPr>
              <a:t>Напольная керамика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960153"/>
              </p:ext>
            </p:extLst>
          </p:nvPr>
        </p:nvGraphicFramePr>
        <p:xfrm>
          <a:off x="539553" y="1731863"/>
          <a:ext cx="3960439" cy="44992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6143">
                  <a:extLst>
                    <a:ext uri="{9D8B030D-6E8A-4147-A177-3AD203B41FA5}">
                      <a16:colId xmlns:a16="http://schemas.microsoft.com/office/drawing/2014/main" val="1076375365"/>
                    </a:ext>
                  </a:extLst>
                </a:gridCol>
                <a:gridCol w="1096920">
                  <a:extLst>
                    <a:ext uri="{9D8B030D-6E8A-4147-A177-3AD203B41FA5}">
                      <a16:colId xmlns:a16="http://schemas.microsoft.com/office/drawing/2014/main" val="982378979"/>
                    </a:ext>
                  </a:extLst>
                </a:gridCol>
                <a:gridCol w="1567376">
                  <a:extLst>
                    <a:ext uri="{9D8B030D-6E8A-4147-A177-3AD203B41FA5}">
                      <a16:colId xmlns:a16="http://schemas.microsoft.com/office/drawing/2014/main" val="618032522"/>
                    </a:ext>
                  </a:extLst>
                </a:gridCol>
              </a:tblGrid>
              <a:tr h="18380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cream Feinkorn</a:t>
                      </a:r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кремовый тонкозернистый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R10, R11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30683080"/>
                  </a:ext>
                </a:extLst>
              </a:tr>
              <a:tr h="2448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R12, R12/V6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64986168"/>
                  </a:ext>
                </a:extLst>
              </a:tr>
              <a:tr h="18380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hellgrau Feinkorn</a:t>
                      </a:r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светлосерый тонкозернистый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R10, R11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71638472"/>
                  </a:ext>
                </a:extLst>
              </a:tr>
              <a:tr h="1838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R12, R12/V6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30573472"/>
                  </a:ext>
                </a:extLst>
              </a:tr>
              <a:tr h="5177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цоколь c закруглённым переходом внутреннего угла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23539991"/>
                  </a:ext>
                </a:extLst>
              </a:tr>
              <a:tr h="18380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anthrazit Feinkorn</a:t>
                      </a:r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антрацитовый тонкозернистый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R10, R11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90718620"/>
                  </a:ext>
                </a:extLst>
              </a:tr>
              <a:tr h="1838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R12/V6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81330958"/>
                  </a:ext>
                </a:extLst>
              </a:tr>
              <a:tr h="5177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цоколь c закруглённым переходом внутреннего угла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71919375"/>
                  </a:ext>
                </a:extLst>
              </a:tr>
              <a:tr h="18380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effectLst/>
                        </a:rPr>
                        <a:t>schwarz-grau</a:t>
                      </a:r>
                      <a:r>
                        <a:rPr lang="en-US" sz="1100" u="none" strike="noStrike" dirty="0">
                          <a:effectLst/>
                        </a:rPr>
                        <a:t>, </a:t>
                      </a:r>
                      <a:r>
                        <a:rPr lang="en-US" sz="1100" u="none" strike="noStrike" dirty="0" err="1">
                          <a:effectLst/>
                        </a:rPr>
                        <a:t>Feinkorn</a:t>
                      </a:r>
                      <a:endParaRPr lang="en-US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чёрно-серый  тонкозернистый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R10, R11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4419550"/>
                  </a:ext>
                </a:extLst>
              </a:tr>
              <a:tr h="1838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R12, R12/V6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28940863"/>
                  </a:ext>
                </a:extLst>
              </a:tr>
              <a:tr h="5177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цоколь c закруглённым переходом внутреннего угла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73594482"/>
                  </a:ext>
                </a:extLst>
              </a:tr>
              <a:tr h="3451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цокольная плитка всех в/у цветов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91824105"/>
                  </a:ext>
                </a:extLst>
              </a:tr>
              <a:tr h="18380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hellgrau Feinkorn</a:t>
                      </a:r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светлосерый тонкозернистый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R9, R10, R11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91723644"/>
                  </a:ext>
                </a:extLst>
              </a:tr>
              <a:tr h="1838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R12, R12/V08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09011235"/>
                  </a:ext>
                </a:extLst>
              </a:tr>
              <a:tr h="1838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цокольная плитка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94228835"/>
                  </a:ext>
                </a:extLst>
              </a:tr>
              <a:tr h="5177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цоколь c закруглённым переходом внутреннего угла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73630261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497467"/>
              </p:ext>
            </p:extLst>
          </p:nvPr>
        </p:nvGraphicFramePr>
        <p:xfrm>
          <a:off x="4644009" y="1731864"/>
          <a:ext cx="4248471" cy="44992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0129">
                  <a:extLst>
                    <a:ext uri="{9D8B030D-6E8A-4147-A177-3AD203B41FA5}">
                      <a16:colId xmlns:a16="http://schemas.microsoft.com/office/drawing/2014/main" val="1465598745"/>
                    </a:ext>
                  </a:extLst>
                </a:gridCol>
                <a:gridCol w="1124126">
                  <a:extLst>
                    <a:ext uri="{9D8B030D-6E8A-4147-A177-3AD203B41FA5}">
                      <a16:colId xmlns:a16="http://schemas.microsoft.com/office/drawing/2014/main" val="1531526803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3958929605"/>
                    </a:ext>
                  </a:extLst>
                </a:gridCol>
              </a:tblGrid>
              <a:tr h="15770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anthrazit Feinkorn</a:t>
                      </a:r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антрацитовый тонкозернистый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R9, R10, R11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68453794"/>
                  </a:ext>
                </a:extLst>
              </a:tr>
              <a:tr h="1577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R12, R12/V08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91297315"/>
                  </a:ext>
                </a:extLst>
              </a:tr>
              <a:tr h="1577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цокольная плитка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22566814"/>
                  </a:ext>
                </a:extLst>
              </a:tr>
              <a:tr h="4131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цоколь c закруглённым переходом внутреннего угла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82593222"/>
                  </a:ext>
                </a:extLst>
              </a:tr>
              <a:tr h="15770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cream Feinkorn</a:t>
                      </a:r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кремовый тонкозернистый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R9, R10, R11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26265805"/>
                  </a:ext>
                </a:extLst>
              </a:tr>
              <a:tr h="1810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R12, R12/V08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78615205"/>
                  </a:ext>
                </a:extLst>
              </a:tr>
              <a:tr h="15770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effectLst/>
                        </a:rPr>
                        <a:t>schwarz-grau</a:t>
                      </a:r>
                      <a:r>
                        <a:rPr lang="en-US" sz="1100" u="none" strike="noStrike" dirty="0">
                          <a:effectLst/>
                        </a:rPr>
                        <a:t>, </a:t>
                      </a:r>
                      <a:r>
                        <a:rPr lang="en-US" sz="1100" u="none" strike="noStrike" dirty="0" err="1">
                          <a:effectLst/>
                        </a:rPr>
                        <a:t>Feinkorn</a:t>
                      </a:r>
                      <a:endParaRPr lang="en-US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чёрно-серый  тонкозернистый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R9, R10, R11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07690466"/>
                  </a:ext>
                </a:extLst>
              </a:tr>
              <a:tr h="1577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R12, R12/V08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6911835"/>
                  </a:ext>
                </a:extLst>
              </a:tr>
              <a:tr h="1577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цокольная плитка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53429288"/>
                  </a:ext>
                </a:extLst>
              </a:tr>
              <a:tr h="4131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цоколь c закруглённым переходом внутреннего угла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88453216"/>
                  </a:ext>
                </a:extLst>
              </a:tr>
              <a:tr h="157707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effectLst/>
                        </a:rPr>
                        <a:t>hellgrau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Grobkorn</a:t>
                      </a:r>
                      <a:endParaRPr lang="en-US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светлосерый    крупнозернистый 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R9, R10, R11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8499509"/>
                  </a:ext>
                </a:extLst>
              </a:tr>
              <a:tr h="2432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R9 </a:t>
                      </a:r>
                      <a:r>
                        <a:rPr lang="ru-RU" sz="1100" u="none" strike="noStrike">
                          <a:effectLst/>
                        </a:rPr>
                        <a:t>полированная до блеска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3337800"/>
                  </a:ext>
                </a:extLst>
              </a:tr>
              <a:tr h="1577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R12, R12/V08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06667272"/>
                  </a:ext>
                </a:extLst>
              </a:tr>
              <a:tr h="1577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цокольная плитка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34295019"/>
                  </a:ext>
                </a:extLst>
              </a:tr>
              <a:tr h="4131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цоколь c закруглённым переходом внутреннего угла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72066075"/>
                  </a:ext>
                </a:extLst>
              </a:tr>
              <a:tr h="157707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effectLst/>
                        </a:rPr>
                        <a:t>imbra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Grobkorn</a:t>
                      </a:r>
                      <a:endParaRPr lang="en-US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"</a:t>
                      </a:r>
                      <a:r>
                        <a:rPr lang="ru-RU" sz="1100" u="none" strike="noStrike" dirty="0" err="1">
                          <a:effectLst/>
                        </a:rPr>
                        <a:t>имбра</a:t>
                      </a:r>
                      <a:r>
                        <a:rPr lang="ru-RU" sz="1100" u="none" strike="noStrike" dirty="0">
                          <a:effectLst/>
                        </a:rPr>
                        <a:t>"    крупнозернистый  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R9, R10, R11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67395181"/>
                  </a:ext>
                </a:extLst>
              </a:tr>
              <a:tr h="2432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R9 </a:t>
                      </a:r>
                      <a:r>
                        <a:rPr lang="ru-RU" sz="1100" u="none" strike="noStrike">
                          <a:effectLst/>
                        </a:rPr>
                        <a:t>полированная до блеска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23382601"/>
                  </a:ext>
                </a:extLst>
              </a:tr>
              <a:tr h="1577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R12, R12/V08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76583311"/>
                  </a:ext>
                </a:extLst>
              </a:tr>
              <a:tr h="1577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цокольная плитка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19608151"/>
                  </a:ext>
                </a:extLst>
              </a:tr>
              <a:tr h="4131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цоколь c закруглённым переходом внутреннего угла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51989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53389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6399" y="908720"/>
            <a:ext cx="1915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b="1" dirty="0">
                <a:latin typeface="Classic Russian" panose="020B0604020202020204" pitchFamily="34" charset="0"/>
                <a:cs typeface="Arial" panose="020B0604020202020204" pitchFamily="34" charset="0"/>
              </a:rPr>
              <a:t>Ассортимент </a:t>
            </a:r>
          </a:p>
          <a:p>
            <a:r>
              <a:rPr lang="ru-RU" b="1" dirty="0">
                <a:latin typeface="Classic Russian" panose="020B0604020202020204" pitchFamily="34" charset="0"/>
                <a:cs typeface="Arial" panose="020B0604020202020204" pitchFamily="34" charset="0"/>
              </a:rPr>
              <a:t>Напольная керамика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39229"/>
              </p:ext>
            </p:extLst>
          </p:nvPr>
        </p:nvGraphicFramePr>
        <p:xfrm>
          <a:off x="706399" y="1844824"/>
          <a:ext cx="3433553" cy="40576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2308">
                  <a:extLst>
                    <a:ext uri="{9D8B030D-6E8A-4147-A177-3AD203B41FA5}">
                      <a16:colId xmlns:a16="http://schemas.microsoft.com/office/drawing/2014/main" val="4204619478"/>
                    </a:ext>
                  </a:extLst>
                </a:gridCol>
                <a:gridCol w="926624">
                  <a:extLst>
                    <a:ext uri="{9D8B030D-6E8A-4147-A177-3AD203B41FA5}">
                      <a16:colId xmlns:a16="http://schemas.microsoft.com/office/drawing/2014/main" val="3824798073"/>
                    </a:ext>
                  </a:extLst>
                </a:gridCol>
                <a:gridCol w="1754621">
                  <a:extLst>
                    <a:ext uri="{9D8B030D-6E8A-4147-A177-3AD203B41FA5}">
                      <a16:colId xmlns:a16="http://schemas.microsoft.com/office/drawing/2014/main" val="3825800149"/>
                    </a:ext>
                  </a:extLst>
                </a:gridCol>
              </a:tblGrid>
              <a:tr h="2333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Föhr</a:t>
                      </a:r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напольная плитка </a:t>
                      </a:r>
                      <a:r>
                        <a:rPr lang="en-US" sz="1100" u="none" strike="noStrike">
                          <a:effectLst/>
                        </a:rPr>
                        <a:t>R9, R10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28304571"/>
                  </a:ext>
                </a:extLst>
              </a:tr>
              <a:tr h="2333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Teneriffe</a:t>
                      </a:r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полированная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напольная плитка </a:t>
                      </a:r>
                      <a:r>
                        <a:rPr lang="en-US" sz="1100" u="none" strike="noStrike">
                          <a:effectLst/>
                        </a:rPr>
                        <a:t>R9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22021085"/>
                  </a:ext>
                </a:extLst>
              </a:tr>
              <a:tr h="2450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Sylt</a:t>
                      </a:r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полированная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напольная плитка </a:t>
                      </a:r>
                      <a:r>
                        <a:rPr lang="en-US" sz="1100" u="none" strike="noStrike" dirty="0">
                          <a:effectLst/>
                        </a:rPr>
                        <a:t>R9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3310737"/>
                  </a:ext>
                </a:extLst>
              </a:tr>
              <a:tr h="7118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VIGRANIT®  Amrum, geschiefert</a:t>
                      </a:r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цокольная плитка всех в/у цветов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45040389"/>
                  </a:ext>
                </a:extLst>
              </a:tr>
              <a:tr h="23338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сигнальные полоски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R11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8275776"/>
                  </a:ext>
                </a:extLst>
              </a:tr>
              <a:tr h="24505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сигнальные полоски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R11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84923891"/>
                  </a:ext>
                </a:extLst>
              </a:tr>
              <a:tr h="5388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VIGRANIT® Föhr</a:t>
                      </a:r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крупнозернистая обожженная 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напольная плитка </a:t>
                      </a:r>
                      <a:r>
                        <a:rPr lang="en-US" sz="1100" u="none" strike="noStrike">
                          <a:effectLst/>
                        </a:rPr>
                        <a:t>R9 NEU!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40552176"/>
                  </a:ext>
                </a:extLst>
              </a:tr>
              <a:tr h="5388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VIGRANIT® schwarz-grau</a:t>
                      </a:r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мелкозернистая обожженная 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напольная плитка </a:t>
                      </a:r>
                      <a:r>
                        <a:rPr lang="en-US" sz="1100" u="none" strike="noStrike">
                          <a:effectLst/>
                        </a:rPr>
                        <a:t>R9+R10 NEU!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84884560"/>
                  </a:ext>
                </a:extLst>
              </a:tr>
              <a:tr h="5388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VIGRANIT® Föhr</a:t>
                      </a:r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крупнозернистая обожженная 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напольная плитка </a:t>
                      </a:r>
                      <a:r>
                        <a:rPr lang="en-US" sz="1100" u="none" strike="noStrike">
                          <a:effectLst/>
                        </a:rPr>
                        <a:t>R9 NEU!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72713701"/>
                  </a:ext>
                </a:extLst>
              </a:tr>
              <a:tr h="5388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VIGRANIT® anthrazit</a:t>
                      </a:r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крупнозернистая обожженная 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напольная плитка </a:t>
                      </a:r>
                      <a:r>
                        <a:rPr lang="en-US" sz="1100" u="none" strike="noStrike" dirty="0">
                          <a:effectLst/>
                        </a:rPr>
                        <a:t>R9 NEU!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56762304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548689"/>
              </p:ext>
            </p:extLst>
          </p:nvPr>
        </p:nvGraphicFramePr>
        <p:xfrm>
          <a:off x="4283968" y="1844824"/>
          <a:ext cx="4032448" cy="4057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3529">
                  <a:extLst>
                    <a:ext uri="{9D8B030D-6E8A-4147-A177-3AD203B41FA5}">
                      <a16:colId xmlns:a16="http://schemas.microsoft.com/office/drawing/2014/main" val="4216610426"/>
                    </a:ext>
                  </a:extLst>
                </a:gridCol>
                <a:gridCol w="1088249">
                  <a:extLst>
                    <a:ext uri="{9D8B030D-6E8A-4147-A177-3AD203B41FA5}">
                      <a16:colId xmlns:a16="http://schemas.microsoft.com/office/drawing/2014/main" val="1618702242"/>
                    </a:ext>
                  </a:extLst>
                </a:gridCol>
                <a:gridCol w="2060670">
                  <a:extLst>
                    <a:ext uri="{9D8B030D-6E8A-4147-A177-3AD203B41FA5}">
                      <a16:colId xmlns:a16="http://schemas.microsoft.com/office/drawing/2014/main" val="103746944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BASE</a:t>
                      </a:r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smoky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напольная плитка </a:t>
                      </a:r>
                      <a:r>
                        <a:rPr lang="en-US" sz="1100" u="none" strike="noStrike">
                          <a:effectLst/>
                        </a:rPr>
                        <a:t>R9 NEU!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4222690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PLAZA</a:t>
                      </a:r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straight,</a:t>
                      </a:r>
                      <a:br>
                        <a:rPr 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geschiefert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напольная плитка </a:t>
                      </a:r>
                      <a:r>
                        <a:rPr lang="en-US" sz="1100" u="none" strike="noStrike">
                          <a:effectLst/>
                        </a:rPr>
                        <a:t>R9 NEU!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54026746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URNAN</a:t>
                      </a:r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slate/sandstone/limestone/shadzy brown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напольная плитка </a:t>
                      </a:r>
                      <a:r>
                        <a:rPr lang="en-US" sz="1100" u="none" strike="noStrike" dirty="0">
                          <a:effectLst/>
                        </a:rPr>
                        <a:t>R9 NEU!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18539247"/>
                  </a:ext>
                </a:extLst>
              </a:tr>
              <a:tr h="7334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MALL </a:t>
                      </a:r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moon, </a:t>
                      </a:r>
                      <a:r>
                        <a:rPr lang="en-US" sz="1100" u="none" strike="noStrike" dirty="0" err="1">
                          <a:effectLst/>
                        </a:rPr>
                        <a:t>geschiefert</a:t>
                      </a:r>
                      <a:r>
                        <a:rPr lang="en-US" sz="1100" u="none" strike="noStrike" dirty="0">
                          <a:effectLst/>
                        </a:rPr>
                        <a:t>/ copper/ hazel/ amber/ light/ medium/ dark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напольная плитка </a:t>
                      </a:r>
                      <a:r>
                        <a:rPr lang="en-US" sz="1100" u="none" strike="noStrike">
                          <a:effectLst/>
                        </a:rPr>
                        <a:t>R9 NEU!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3199847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PLANK </a:t>
                      </a:r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oyster/ whisky/ pearl/ pepper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напольная плитка </a:t>
                      </a:r>
                      <a:r>
                        <a:rPr lang="en-US" sz="1100" u="none" strike="noStrike">
                          <a:effectLst/>
                        </a:rPr>
                        <a:t>R9 NEU!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9183956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COURT </a:t>
                      </a:r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rustic/ stone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напольная плитка </a:t>
                      </a:r>
                      <a:r>
                        <a:rPr lang="en-US" sz="1100" u="none" strike="noStrike">
                          <a:effectLst/>
                        </a:rPr>
                        <a:t>R9 NEU!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6775586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GALLERY</a:t>
                      </a:r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warmgrey/dark coolgrey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напольная плитка </a:t>
                      </a:r>
                      <a:r>
                        <a:rPr lang="en-US" sz="1100" u="none" strike="noStrike">
                          <a:effectLst/>
                        </a:rPr>
                        <a:t>R9 NEU!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455649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COURT </a:t>
                      </a:r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rustic/ stone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напольная плитка </a:t>
                      </a:r>
                      <a:r>
                        <a:rPr lang="en-US" sz="1100" u="none" strike="noStrike">
                          <a:effectLst/>
                        </a:rPr>
                        <a:t>R9 NEU!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13996748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PATIO</a:t>
                      </a:r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ancient black/imbra/sandz reat thalk/cloudy sandstone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напольная плитка </a:t>
                      </a:r>
                      <a:r>
                        <a:rPr lang="en-US" sz="1100" u="none" strike="noStrike">
                          <a:effectLst/>
                        </a:rPr>
                        <a:t>R9 NEU!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8093023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GALLERY</a:t>
                      </a:r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warmgrey/dark coolgrey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напольная плитка </a:t>
                      </a:r>
                      <a:r>
                        <a:rPr lang="en-US" sz="1100" u="none" strike="noStrike" dirty="0">
                          <a:effectLst/>
                        </a:rPr>
                        <a:t>R9 NEU!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34756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6032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1122348" y="1196752"/>
            <a:ext cx="7056784" cy="102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DA251D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A251D"/>
              </a:buClr>
              <a:buChar char="•"/>
              <a:defRPr>
                <a:solidFill>
                  <a:srgbClr val="333333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A251D"/>
              </a:buClr>
              <a:buChar char="•"/>
              <a:defRPr sz="1400">
                <a:solidFill>
                  <a:srgbClr val="333333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A251D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eaLnBrk="0" hangingPunct="0">
              <a:spcBef>
                <a:spcPct val="20000"/>
              </a:spcBef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Tx/>
              <a:buFont typeface="Wingdings" pitchFamily="2" charset="2"/>
              <a:buNone/>
            </a:pPr>
            <a:r>
              <a:rPr lang="ru-RU" altLang="ru-RU" sz="1400" dirty="0">
                <a:solidFill>
                  <a:srgbClr val="1C1C1C"/>
                </a:solidFill>
              </a:rPr>
              <a:t>Размещение актуальных Сертификатов соответствия  на каждую группу товара. В карточке товара если это предусмотрено, либо на отдельно отведённой для этого странице. Сертификаты соответствия во вложении.</a:t>
            </a:r>
            <a:endParaRPr lang="ru-RU" altLang="ru-RU" sz="1400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11" y="1289888"/>
            <a:ext cx="334802" cy="334802"/>
          </a:xfrm>
          <a:prstGeom prst="rect">
            <a:avLst/>
          </a:prstGeom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090378" y="2148549"/>
            <a:ext cx="7252577" cy="102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DA251D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A251D"/>
              </a:buClr>
              <a:buChar char="•"/>
              <a:defRPr>
                <a:solidFill>
                  <a:srgbClr val="333333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A251D"/>
              </a:buClr>
              <a:buChar char="•"/>
              <a:defRPr sz="1400">
                <a:solidFill>
                  <a:srgbClr val="333333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A251D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eaLnBrk="0" hangingPunct="0">
              <a:spcBef>
                <a:spcPct val="20000"/>
              </a:spcBef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Tx/>
              <a:buNone/>
            </a:pPr>
            <a:r>
              <a:rPr lang="ru-RU" altLang="ru-RU" sz="1400" dirty="0">
                <a:solidFill>
                  <a:srgbClr val="1C1C1C"/>
                </a:solidFill>
              </a:rPr>
              <a:t>Размещение дополнительных документов, при их наличии, по группам товаров в соответствующих разделах: Санитарно-эпидемиологическое заключение, Пожарный сертификат, Техническое руководство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3" y="2263151"/>
            <a:ext cx="334802" cy="3348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39752" y="780939"/>
            <a:ext cx="5345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b="1" dirty="0">
                <a:latin typeface="Classic Russian" panose="020B0604020202020204" pitchFamily="34" charset="0"/>
                <a:cs typeface="Arial" panose="020B0604020202020204" pitchFamily="34" charset="0"/>
              </a:rPr>
              <a:t>Представление товаров на сайте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22348" y="4994012"/>
            <a:ext cx="7487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Допускается наложение на фото товара значков «Акция» и подобных. Перекрывающих изображение не более чем на 15%.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11" y="5085184"/>
            <a:ext cx="334802" cy="33480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3" y="3229734"/>
            <a:ext cx="334802" cy="33480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ED73BD9-7119-4633-9B43-99F54E7C8C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3" y="3863141"/>
            <a:ext cx="334802" cy="334802"/>
          </a:xfrm>
          <a:prstGeom prst="rect">
            <a:avLst/>
          </a:prstGeom>
        </p:spPr>
      </p:pic>
      <p:sp>
        <p:nvSpPr>
          <p:cNvPr id="17" name="Text Box 3">
            <a:extLst>
              <a:ext uri="{FF2B5EF4-FFF2-40B4-BE49-F238E27FC236}">
                <a16:creationId xmlns:a16="http://schemas.microsoft.com/office/drawing/2014/main" id="{704614FB-503F-48E9-8F85-1862DCB0D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2348" y="3140968"/>
            <a:ext cx="7442062" cy="37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DA251D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A251D"/>
              </a:buClr>
              <a:buChar char="•"/>
              <a:defRPr>
                <a:solidFill>
                  <a:srgbClr val="333333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A251D"/>
              </a:buClr>
              <a:buChar char="•"/>
              <a:defRPr sz="1400">
                <a:solidFill>
                  <a:srgbClr val="333333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A251D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eaLnBrk="0" hangingPunct="0">
              <a:spcBef>
                <a:spcPct val="20000"/>
              </a:spcBef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Tx/>
              <a:buFont typeface="Wingdings" pitchFamily="2" charset="2"/>
              <a:buNone/>
            </a:pPr>
            <a:r>
              <a:rPr lang="ru-RU" altLang="ru-RU" sz="1400" dirty="0">
                <a:solidFill>
                  <a:srgbClr val="1C1C1C"/>
                </a:solidFill>
              </a:rPr>
              <a:t>Ассортимент должен быть представлен в полном объеме</a:t>
            </a: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F8AC3C53-3570-4881-B580-E4FB6323A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0768" y="3645024"/>
            <a:ext cx="5667100" cy="69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DA251D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A251D"/>
              </a:buClr>
              <a:buChar char="•"/>
              <a:defRPr>
                <a:solidFill>
                  <a:srgbClr val="333333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A251D"/>
              </a:buClr>
              <a:buChar char="•"/>
              <a:defRPr sz="1400">
                <a:solidFill>
                  <a:srgbClr val="333333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A251D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eaLnBrk="0" hangingPunct="0">
              <a:spcBef>
                <a:spcPct val="20000"/>
              </a:spcBef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Tx/>
              <a:buFont typeface="Wingdings" pitchFamily="2" charset="2"/>
              <a:buNone/>
            </a:pPr>
            <a:r>
              <a:rPr lang="ru-RU" altLang="ru-RU" sz="1400" dirty="0">
                <a:solidFill>
                  <a:srgbClr val="1C1C1C"/>
                </a:solidFill>
              </a:rPr>
              <a:t>Топовые позиции и позиции распродаж рекомендовано размещать в начале каталога данной </a:t>
            </a:r>
            <a:r>
              <a:rPr lang="ru-RU" altLang="ru-RU" sz="1400">
                <a:solidFill>
                  <a:srgbClr val="1C1C1C"/>
                </a:solidFill>
              </a:rPr>
              <a:t>группы товаров</a:t>
            </a:r>
            <a:endParaRPr lang="ru-RU" altLang="ru-RU" sz="1400" dirty="0">
              <a:solidFill>
                <a:srgbClr val="1C1C1C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F209909-EA61-4BF5-8EA6-B7E454B2B9E8}"/>
              </a:ext>
            </a:extLst>
          </p:cNvPr>
          <p:cNvSpPr/>
          <p:nvPr/>
        </p:nvSpPr>
        <p:spPr>
          <a:xfrm>
            <a:off x="1224327" y="5706930"/>
            <a:ext cx="711862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  <a:p>
            <a:endParaRPr lang="ru-RU" sz="1400" dirty="0">
              <a:latin typeface="Calibri" panose="020F050202020403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F873E5C-B760-443E-A4E5-DF41A026EF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11" y="4454635"/>
            <a:ext cx="334802" cy="33480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BC6D707-3534-422B-B4D2-2288E2EF2A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3" y="5723747"/>
            <a:ext cx="334802" cy="334802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A3B4C5D-0CEF-4418-882F-C02A2E421F20}"/>
              </a:ext>
            </a:extLst>
          </p:cNvPr>
          <p:cNvSpPr/>
          <p:nvPr/>
        </p:nvSpPr>
        <p:spPr>
          <a:xfrm>
            <a:off x="1129182" y="4391332"/>
            <a:ext cx="71186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Минимальный размер ширины или высоты изображения должен составлять 600 пикселей. Разрешение изображение 72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dpi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  <a:p>
            <a:endParaRPr lang="ru-RU" sz="1400" dirty="0">
              <a:latin typeface="Calibri" panose="020F050202020403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988A9B7-A39A-4DE5-A10F-A1CBCFCF62B1}"/>
              </a:ext>
            </a:extLst>
          </p:cNvPr>
          <p:cNvSpPr/>
          <p:nvPr/>
        </p:nvSpPr>
        <p:spPr>
          <a:xfrm>
            <a:off x="1129182" y="5659671"/>
            <a:ext cx="71186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Размещение актуальных розничных цен в каждой карточке товара за единицу товара или метр квадратный.  </a:t>
            </a:r>
          </a:p>
          <a:p>
            <a:endParaRPr lang="ru-RU" dirty="0"/>
          </a:p>
          <a:p>
            <a:endParaRPr lang="ru-RU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0681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ChangeArrowheads="1"/>
          </p:cNvSpPr>
          <p:nvPr/>
        </p:nvSpPr>
        <p:spPr bwMode="auto">
          <a:xfrm>
            <a:off x="574675" y="1430338"/>
            <a:ext cx="7526338" cy="451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DA251D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A251D"/>
              </a:buClr>
              <a:buChar char="•"/>
              <a:defRPr>
                <a:solidFill>
                  <a:srgbClr val="333333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A251D"/>
              </a:buClr>
              <a:buChar char="•"/>
              <a:defRPr sz="1400">
                <a:solidFill>
                  <a:srgbClr val="333333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A251D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1600" b="1" dirty="0">
                <a:solidFill>
                  <a:schemeClr val="tx1"/>
                </a:solidFill>
              </a:rPr>
              <a:t>ОФИС в Санкт-Петербурге:</a:t>
            </a:r>
            <a:endParaRPr lang="en-US" altLang="ru-RU" sz="1600" b="1" dirty="0">
              <a:solidFill>
                <a:schemeClr val="tx1"/>
              </a:solidFill>
            </a:endParaRPr>
          </a:p>
          <a:p>
            <a:pPr algn="ctr" eaLnBrk="1" hangingPunct="1">
              <a:buClrTx/>
              <a:buFontTx/>
              <a:buNone/>
            </a:pPr>
            <a:endParaRPr lang="en-US" altLang="ru-RU" sz="1600" b="1" dirty="0">
              <a:solidFill>
                <a:schemeClr val="tx1"/>
              </a:solidFill>
            </a:endParaRPr>
          </a:p>
          <a:p>
            <a:pPr algn="ctr" eaLnBrk="1" hangingPunct="1">
              <a:buClrTx/>
              <a:buFontTx/>
              <a:buNone/>
            </a:pPr>
            <a:r>
              <a:rPr lang="ru-RU" altLang="ru-RU" sz="1600" dirty="0">
                <a:solidFill>
                  <a:schemeClr val="tx1"/>
                </a:solidFill>
              </a:rPr>
              <a:t>197348, </a:t>
            </a:r>
            <a:r>
              <a:rPr lang="en-US" altLang="ru-RU" sz="1600" dirty="0">
                <a:solidFill>
                  <a:schemeClr val="tx1"/>
                </a:solidFill>
              </a:rPr>
              <a:t>C</a:t>
            </a:r>
            <a:r>
              <a:rPr lang="ru-RU" altLang="ru-RU" sz="1600" dirty="0" err="1">
                <a:solidFill>
                  <a:schemeClr val="tx1"/>
                </a:solidFill>
              </a:rPr>
              <a:t>анкт</a:t>
            </a:r>
            <a:r>
              <a:rPr lang="ru-RU" altLang="ru-RU" sz="1600" dirty="0">
                <a:solidFill>
                  <a:schemeClr val="tx1"/>
                </a:solidFill>
              </a:rPr>
              <a:t>-Петербург, Коломяжский пр. 18, офис 3-049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1600" dirty="0">
                <a:solidFill>
                  <a:schemeClr val="tx1"/>
                </a:solidFill>
              </a:rPr>
              <a:t>+7 (</a:t>
            </a:r>
            <a:r>
              <a:rPr lang="en-US" altLang="ru-RU" sz="1600" dirty="0">
                <a:solidFill>
                  <a:schemeClr val="tx1"/>
                </a:solidFill>
              </a:rPr>
              <a:t>812</a:t>
            </a:r>
            <a:r>
              <a:rPr lang="ru-RU" altLang="ru-RU" sz="1600" dirty="0">
                <a:solidFill>
                  <a:schemeClr val="tx1"/>
                </a:solidFill>
              </a:rPr>
              <a:t>)</a:t>
            </a:r>
            <a:r>
              <a:rPr lang="en-US" altLang="ru-RU" sz="1600" dirty="0">
                <a:solidFill>
                  <a:schemeClr val="tx1"/>
                </a:solidFill>
              </a:rPr>
              <a:t> 688</a:t>
            </a:r>
            <a:r>
              <a:rPr lang="ru-RU" altLang="ru-RU" sz="1600" dirty="0">
                <a:solidFill>
                  <a:schemeClr val="tx1"/>
                </a:solidFill>
              </a:rPr>
              <a:t>-</a:t>
            </a:r>
            <a:r>
              <a:rPr lang="en-US" altLang="ru-RU" sz="1600" dirty="0">
                <a:solidFill>
                  <a:schemeClr val="tx1"/>
                </a:solidFill>
              </a:rPr>
              <a:t>88</a:t>
            </a:r>
            <a:r>
              <a:rPr lang="ru-RU" altLang="ru-RU" sz="1600" dirty="0">
                <a:solidFill>
                  <a:schemeClr val="tx1"/>
                </a:solidFill>
              </a:rPr>
              <a:t>-</a:t>
            </a:r>
            <a:r>
              <a:rPr lang="en-US" altLang="ru-RU" sz="1600" dirty="0">
                <a:solidFill>
                  <a:schemeClr val="tx1"/>
                </a:solidFill>
              </a:rPr>
              <a:t>18</a:t>
            </a:r>
            <a:endParaRPr lang="ru-RU" altLang="ru-RU" sz="1600" dirty="0">
              <a:solidFill>
                <a:schemeClr val="tx1"/>
              </a:solidFill>
            </a:endParaRPr>
          </a:p>
          <a:p>
            <a:pPr algn="ctr" eaLnBrk="1" hangingPunct="1">
              <a:buClrTx/>
              <a:buFontTx/>
              <a:buNone/>
            </a:pPr>
            <a:r>
              <a:rPr lang="ru-RU" altLang="ru-RU" sz="1600" dirty="0" err="1">
                <a:solidFill>
                  <a:schemeClr val="tx1"/>
                </a:solidFill>
              </a:rPr>
              <a:t>пн</a:t>
            </a:r>
            <a:r>
              <a:rPr lang="ru-RU" altLang="ru-RU" sz="1600" dirty="0">
                <a:solidFill>
                  <a:schemeClr val="tx1"/>
                </a:solidFill>
              </a:rPr>
              <a:t> – пт. 09 - 18</a:t>
            </a:r>
          </a:p>
          <a:p>
            <a:pPr algn="ctr" eaLnBrk="1" hangingPunct="1">
              <a:buClrTx/>
              <a:buFontTx/>
              <a:buNone/>
            </a:pPr>
            <a:endParaRPr lang="ru-RU" altLang="ru-RU" sz="1600" dirty="0">
              <a:solidFill>
                <a:schemeClr val="tx1"/>
              </a:solidFill>
            </a:endParaRPr>
          </a:p>
          <a:p>
            <a:pPr algn="ctr" eaLnBrk="1" hangingPunct="1">
              <a:buClrTx/>
              <a:buFontTx/>
              <a:buNone/>
            </a:pPr>
            <a:r>
              <a:rPr lang="ru-RU" altLang="ru-RU" sz="1600" dirty="0">
                <a:solidFill>
                  <a:schemeClr val="tx1"/>
                </a:solidFill>
              </a:rPr>
              <a:t>197348, </a:t>
            </a:r>
            <a:r>
              <a:rPr lang="en-US" altLang="ru-RU" sz="1600" dirty="0">
                <a:solidFill>
                  <a:schemeClr val="tx1"/>
                </a:solidFill>
              </a:rPr>
              <a:t>C</a:t>
            </a:r>
            <a:r>
              <a:rPr lang="ru-RU" altLang="ru-RU" sz="1600" dirty="0" err="1">
                <a:solidFill>
                  <a:schemeClr val="tx1"/>
                </a:solidFill>
              </a:rPr>
              <a:t>анкт</a:t>
            </a:r>
            <a:r>
              <a:rPr lang="ru-RU" altLang="ru-RU" sz="1600" dirty="0">
                <a:solidFill>
                  <a:schemeClr val="tx1"/>
                </a:solidFill>
              </a:rPr>
              <a:t>-Петербург, </a:t>
            </a:r>
            <a:r>
              <a:rPr lang="ru-RU" altLang="ru-RU" sz="1600" dirty="0" err="1">
                <a:solidFill>
                  <a:schemeClr val="tx1"/>
                </a:solidFill>
              </a:rPr>
              <a:t>ул.Репищева</a:t>
            </a:r>
            <a:r>
              <a:rPr lang="ru-RU" altLang="ru-RU" sz="1600" dirty="0">
                <a:solidFill>
                  <a:schemeClr val="tx1"/>
                </a:solidFill>
              </a:rPr>
              <a:t>, 14. кор.Т13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16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1600" dirty="0">
                <a:solidFill>
                  <a:schemeClr val="tx1"/>
                </a:solidFill>
              </a:rPr>
              <a:t>+7 (812) 908-49-79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1600" dirty="0" err="1">
                <a:solidFill>
                  <a:schemeClr val="tx1"/>
                </a:solidFill>
              </a:rPr>
              <a:t>пн</a:t>
            </a:r>
            <a:r>
              <a:rPr lang="ru-RU" altLang="ru-RU" sz="1600" dirty="0">
                <a:solidFill>
                  <a:schemeClr val="tx1"/>
                </a:solidFill>
              </a:rPr>
              <a:t> – пт. 09 – 18</a:t>
            </a:r>
          </a:p>
          <a:p>
            <a:pPr algn="ctr" eaLnBrk="1" hangingPunct="1">
              <a:buClrTx/>
              <a:buFontTx/>
              <a:buNone/>
            </a:pPr>
            <a:endParaRPr lang="ru-RU" altLang="ru-RU" sz="1600" dirty="0">
              <a:solidFill>
                <a:schemeClr val="tx1"/>
              </a:solidFill>
            </a:endParaRPr>
          </a:p>
          <a:p>
            <a:pPr algn="ctr" eaLnBrk="1" hangingPunct="1">
              <a:buClrTx/>
              <a:buFontTx/>
              <a:buNone/>
            </a:pPr>
            <a:r>
              <a:rPr lang="ru-RU" altLang="ru-RU" sz="1600" dirty="0">
                <a:solidFill>
                  <a:schemeClr val="tx1"/>
                </a:solidFill>
              </a:rPr>
              <a:t>По вопросам касательно размещении товара на сайте обращайтесь 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1600" dirty="0">
                <a:solidFill>
                  <a:schemeClr val="tx1"/>
                </a:solidFill>
              </a:rPr>
              <a:t>по электронной почте </a:t>
            </a:r>
            <a:r>
              <a:rPr lang="en-US" altLang="ru-RU" sz="1600" dirty="0">
                <a:solidFill>
                  <a:schemeClr val="tx1"/>
                </a:solidFill>
              </a:rPr>
              <a:t>e.rayuk@gkbis.ru</a:t>
            </a:r>
            <a:endParaRPr lang="ru-RU" altLang="ru-RU" sz="1600" dirty="0">
              <a:solidFill>
                <a:schemeClr val="tx1"/>
              </a:solidFill>
            </a:endParaRPr>
          </a:p>
          <a:p>
            <a:pPr algn="ctr" eaLnBrk="1" hangingPunct="1">
              <a:buClrTx/>
              <a:buFontTx/>
              <a:buNone/>
            </a:pPr>
            <a:r>
              <a:rPr lang="ru-RU" altLang="ru-RU" sz="16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7891" name="Rectangle 5"/>
          <p:cNvSpPr>
            <a:spLocks noChangeArrowheads="1"/>
          </p:cNvSpPr>
          <p:nvPr/>
        </p:nvSpPr>
        <p:spPr bwMode="auto">
          <a:xfrm>
            <a:off x="214313" y="928688"/>
            <a:ext cx="73469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DA251D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A251D"/>
              </a:buClr>
              <a:buChar char="•"/>
              <a:defRPr>
                <a:solidFill>
                  <a:srgbClr val="333333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A251D"/>
              </a:buClr>
              <a:buChar char="•"/>
              <a:defRPr sz="1400">
                <a:solidFill>
                  <a:srgbClr val="333333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A251D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endParaRPr lang="en-US" altLang="ru-RU" sz="240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55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6948264" y="5445224"/>
            <a:ext cx="1872208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DA251D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A251D"/>
              </a:buClr>
              <a:buChar char="•"/>
              <a:defRPr>
                <a:solidFill>
                  <a:srgbClr val="333333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A251D"/>
              </a:buClr>
              <a:buChar char="•"/>
              <a:defRPr sz="1400">
                <a:solidFill>
                  <a:srgbClr val="333333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A251D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eaLnBrk="0" hangingPunct="0">
              <a:spcBef>
                <a:spcPct val="20000"/>
              </a:spcBef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Tx/>
              <a:buFont typeface="Wingdings" pitchFamily="2" charset="2"/>
              <a:buNone/>
            </a:pPr>
            <a:r>
              <a:rPr lang="ru-RU" altLang="ru-RU" sz="1400" dirty="0">
                <a:solidFill>
                  <a:srgbClr val="1C1C1C"/>
                </a:solidFill>
              </a:rPr>
              <a:t>Шрифты во можете </a:t>
            </a:r>
          </a:p>
          <a:p>
            <a:pPr eaLnBrk="1" hangingPunct="1">
              <a:lnSpc>
                <a:spcPct val="150000"/>
              </a:lnSpc>
              <a:buClrTx/>
              <a:buFont typeface="Wingdings" pitchFamily="2" charset="2"/>
              <a:buNone/>
            </a:pPr>
            <a:r>
              <a:rPr lang="ru-RU" altLang="ru-RU" sz="1400" dirty="0">
                <a:solidFill>
                  <a:srgbClr val="1C1C1C"/>
                </a:solidFill>
              </a:rPr>
              <a:t>Скачать по </a:t>
            </a:r>
            <a:r>
              <a:rPr lang="ru-RU" altLang="ru-RU" sz="1400" u="sng" dirty="0">
                <a:solidFill>
                  <a:srgbClr val="1C1C1C"/>
                </a:solidFill>
              </a:rPr>
              <a:t>ссылке</a:t>
            </a:r>
            <a:endParaRPr lang="ru-RU" altLang="ru-RU" sz="1400" u="sng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608" y="764704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b="1" dirty="0">
                <a:latin typeface="Classic Russian" panose="020B0604020202020204" pitchFamily="34" charset="0"/>
                <a:cs typeface="Arial" panose="020B0604020202020204" pitchFamily="34" charset="0"/>
              </a:rPr>
              <a:t>Шрифты и цвета, используемые в баннерах </a:t>
            </a:r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1AFD6F-CC89-4420-87AC-CF0A22A39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1411034"/>
            <a:ext cx="5337147" cy="481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029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66636" y="801297"/>
            <a:ext cx="5809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b="1" dirty="0">
                <a:latin typeface="Classic Russian" panose="020B0604020202020204" pitchFamily="34" charset="0"/>
                <a:cs typeface="Arial" panose="020B0604020202020204" pitchFamily="34" charset="0"/>
              </a:rPr>
              <a:t>Рекомендуемые отступы при использовании логотипа </a:t>
            </a:r>
          </a:p>
          <a:p>
            <a:r>
              <a:rPr lang="ru-RU" altLang="ru-RU" b="1" dirty="0">
                <a:latin typeface="Classic Russian" panose="020B0604020202020204" pitchFamily="34" charset="0"/>
                <a:cs typeface="Arial" panose="020B0604020202020204" pitchFamily="34" charset="0"/>
              </a:rPr>
              <a:t>в новостях, баннерах, изображениях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377" y="1844824"/>
            <a:ext cx="4483664" cy="39330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00808"/>
            <a:ext cx="2736304" cy="1415790"/>
          </a:xfrm>
          <a:prstGeom prst="rect">
            <a:avLst/>
          </a:prstGeom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115616" y="3356992"/>
            <a:ext cx="2808312" cy="1104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DA251D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A251D"/>
              </a:buClr>
              <a:buChar char="•"/>
              <a:defRPr>
                <a:solidFill>
                  <a:srgbClr val="333333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A251D"/>
              </a:buClr>
              <a:buChar char="•"/>
              <a:defRPr sz="1400">
                <a:solidFill>
                  <a:srgbClr val="333333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A251D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eaLnBrk="0" hangingPunct="0">
              <a:spcBef>
                <a:spcPct val="20000"/>
              </a:spcBef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Tx/>
              <a:buFont typeface="Wingdings" pitchFamily="2" charset="2"/>
              <a:buNone/>
            </a:pPr>
            <a:r>
              <a:rPr lang="ru-RU" altLang="ru-RU" sz="1400" dirty="0">
                <a:solidFill>
                  <a:srgbClr val="1C1C1C"/>
                </a:solidFill>
              </a:rPr>
              <a:t>Такое расположение логотипа</a:t>
            </a:r>
          </a:p>
          <a:p>
            <a:pPr eaLnBrk="1" hangingPunct="1">
              <a:lnSpc>
                <a:spcPct val="150000"/>
              </a:lnSpc>
              <a:buClrTx/>
              <a:buFont typeface="Wingdings" pitchFamily="2" charset="2"/>
              <a:buNone/>
            </a:pPr>
            <a:r>
              <a:rPr lang="ru-RU" altLang="ru-RU" sz="1400" dirty="0">
                <a:solidFill>
                  <a:srgbClr val="1C1C1C"/>
                </a:solidFill>
              </a:rPr>
              <a:t>обеспечит его наилучшее восприятие</a:t>
            </a:r>
          </a:p>
        </p:txBody>
      </p:sp>
    </p:spTree>
    <p:extLst>
      <p:ext uri="{BB962C8B-B14F-4D97-AF65-F5344CB8AC3E}">
        <p14:creationId xmlns:p14="http://schemas.microsoft.com/office/powerpoint/2010/main" val="1775538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1128235" y="1559709"/>
            <a:ext cx="7776864" cy="97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DA251D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A251D"/>
              </a:buClr>
              <a:buChar char="•"/>
              <a:defRPr>
                <a:solidFill>
                  <a:srgbClr val="333333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A251D"/>
              </a:buClr>
              <a:buChar char="•"/>
              <a:defRPr sz="1400">
                <a:solidFill>
                  <a:srgbClr val="333333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A251D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eaLnBrk="0" hangingPunct="0">
              <a:spcBef>
                <a:spcPct val="20000"/>
              </a:spcBef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Tx/>
              <a:buFont typeface="Wingdings" pitchFamily="2" charset="2"/>
              <a:buNone/>
            </a:pPr>
            <a:r>
              <a:rPr lang="ru-RU" altLang="ru-RU" sz="1400" dirty="0">
                <a:solidFill>
                  <a:srgbClr val="1C1C1C"/>
                </a:solidFill>
              </a:rPr>
              <a:t>Отсутствие информации о производителе</a:t>
            </a:r>
          </a:p>
          <a:p>
            <a:pPr eaLnBrk="1" hangingPunct="1">
              <a:lnSpc>
                <a:spcPct val="150000"/>
              </a:lnSpc>
              <a:buClrTx/>
              <a:buFont typeface="Wingdings" pitchFamily="2" charset="2"/>
              <a:buNone/>
            </a:pPr>
            <a:r>
              <a:rPr lang="ru-RU" altLang="ru-RU" sz="1200" i="1" dirty="0">
                <a:solidFill>
                  <a:srgbClr val="1C1C1C"/>
                </a:solidFill>
              </a:rPr>
              <a:t>Бренд</a:t>
            </a:r>
            <a:r>
              <a:rPr lang="en-US" altLang="ru-RU" sz="1200" i="1" dirty="0">
                <a:solidFill>
                  <a:srgbClr val="1C1C1C"/>
                </a:solidFill>
              </a:rPr>
              <a:t> </a:t>
            </a:r>
            <a:r>
              <a:rPr lang="en-US" altLang="ru-RU" sz="1200" i="1" dirty="0" err="1">
                <a:solidFill>
                  <a:srgbClr val="1C1C1C"/>
                </a:solidFill>
              </a:rPr>
              <a:t>Roben</a:t>
            </a:r>
            <a:r>
              <a:rPr lang="en-US" altLang="ru-RU" sz="1200" i="1" dirty="0">
                <a:solidFill>
                  <a:srgbClr val="1C1C1C"/>
                </a:solidFill>
              </a:rPr>
              <a:t> </a:t>
            </a:r>
            <a:r>
              <a:rPr lang="ru-RU" altLang="ru-RU" sz="1200" i="1" dirty="0">
                <a:solidFill>
                  <a:srgbClr val="1C1C1C"/>
                </a:solidFill>
              </a:rPr>
              <a:t>имеет долгую историю, гарантирующую надежность и качество выпускаемого продукта. </a:t>
            </a:r>
            <a:endParaRPr lang="ru-RU" altLang="ru-RU" sz="1200" i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7" y="1646083"/>
            <a:ext cx="334802" cy="334802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114071" y="2564904"/>
            <a:ext cx="744206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DA251D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A251D"/>
              </a:buClr>
              <a:buChar char="•"/>
              <a:defRPr>
                <a:solidFill>
                  <a:srgbClr val="333333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A251D"/>
              </a:buClr>
              <a:buChar char="•"/>
              <a:defRPr sz="1400">
                <a:solidFill>
                  <a:srgbClr val="333333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A251D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eaLnBrk="0" hangingPunct="0">
              <a:spcBef>
                <a:spcPct val="20000"/>
              </a:spcBef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Tx/>
              <a:buFont typeface="Wingdings" pitchFamily="2" charset="2"/>
              <a:buNone/>
            </a:pPr>
            <a:r>
              <a:rPr lang="ru-RU" altLang="ru-RU" sz="1400" dirty="0">
                <a:solidFill>
                  <a:srgbClr val="1C1C1C"/>
                </a:solidFill>
              </a:rPr>
              <a:t>Изображения низкого качества, не отражающие действительный внешний вид товара.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38" y="2603652"/>
            <a:ext cx="334802" cy="334802"/>
          </a:xfrm>
          <a:prstGeom prst="rect">
            <a:avLst/>
          </a:prstGeom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090440" y="4011802"/>
            <a:ext cx="7802102" cy="138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DA251D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A251D"/>
              </a:buClr>
              <a:buChar char="•"/>
              <a:defRPr>
                <a:solidFill>
                  <a:srgbClr val="333333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A251D"/>
              </a:buClr>
              <a:buChar char="•"/>
              <a:defRPr sz="1400">
                <a:solidFill>
                  <a:srgbClr val="333333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A251D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eaLnBrk="0" hangingPunct="0">
              <a:spcBef>
                <a:spcPct val="20000"/>
              </a:spcBef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Tx/>
              <a:buFont typeface="Wingdings" pitchFamily="2" charset="2"/>
              <a:buNone/>
            </a:pPr>
            <a:r>
              <a:rPr lang="ru-RU" altLang="ru-RU" sz="1400" dirty="0">
                <a:solidFill>
                  <a:srgbClr val="1C1C1C"/>
                </a:solidFill>
              </a:rPr>
              <a:t>Использование неверного логотипа.</a:t>
            </a:r>
          </a:p>
          <a:p>
            <a:pPr eaLnBrk="1" hangingPunct="1">
              <a:lnSpc>
                <a:spcPct val="150000"/>
              </a:lnSpc>
              <a:buClrTx/>
              <a:buNone/>
            </a:pPr>
            <a:r>
              <a:rPr lang="ru-RU" altLang="ru-RU" sz="1400" dirty="0">
                <a:solidFill>
                  <a:srgbClr val="1C1C1C"/>
                </a:solidFill>
              </a:rPr>
              <a:t>У логотипа </a:t>
            </a:r>
            <a:r>
              <a:rPr lang="en-US" altLang="ru-RU" sz="1400" dirty="0" err="1">
                <a:solidFill>
                  <a:srgbClr val="1C1C1C"/>
                </a:solidFill>
              </a:rPr>
              <a:t>Roben</a:t>
            </a:r>
            <a:r>
              <a:rPr lang="ru-RU" altLang="ru-RU" sz="1400" dirty="0">
                <a:solidFill>
                  <a:srgbClr val="1C1C1C"/>
                </a:solidFill>
              </a:rPr>
              <a:t> имеется несколько подстрочных написаний, но их использование уместно только в странах производителя. В России используется логотип без дополнительных элементов.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28" y="4120244"/>
            <a:ext cx="334802" cy="3348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61840" y="774529"/>
            <a:ext cx="53457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b="1" dirty="0">
                <a:latin typeface="Classic Russian" panose="020B0604020202020204" pitchFamily="34" charset="0"/>
                <a:cs typeface="Arial" panose="020B0604020202020204" pitchFamily="34" charset="0"/>
              </a:rPr>
              <a:t>Основные ошибки размещения информации о бренде</a:t>
            </a:r>
            <a:r>
              <a:rPr lang="en-US" altLang="ru-RU" b="1" dirty="0">
                <a:latin typeface="Classic Russian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b="1" dirty="0" err="1">
                <a:latin typeface="Classic Russian" panose="020B0604020202020204" pitchFamily="34" charset="0"/>
                <a:cs typeface="Arial" panose="020B0604020202020204" pitchFamily="34" charset="0"/>
              </a:rPr>
              <a:t>Roben</a:t>
            </a:r>
            <a:r>
              <a:rPr lang="en-US" altLang="ru-RU" b="1" dirty="0">
                <a:latin typeface="Classic Russian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>
                <a:latin typeface="Classic Russian" panose="020B0604020202020204" pitchFamily="34" charset="0"/>
                <a:cs typeface="Arial" panose="020B0604020202020204" pitchFamily="34" charset="0"/>
              </a:rPr>
              <a:t>и представлении продукции  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735" y="5201915"/>
            <a:ext cx="2839436" cy="951056"/>
          </a:xfrm>
          <a:prstGeom prst="rect">
            <a:avLst/>
          </a:prstGeom>
        </p:spPr>
      </p:pic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115616" y="3356992"/>
            <a:ext cx="6577966" cy="37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DA251D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A251D"/>
              </a:buClr>
              <a:buChar char="•"/>
              <a:defRPr>
                <a:solidFill>
                  <a:srgbClr val="333333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A251D"/>
              </a:buClr>
              <a:buChar char="•"/>
              <a:defRPr sz="1400">
                <a:solidFill>
                  <a:srgbClr val="333333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A251D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eaLnBrk="0" hangingPunct="0">
              <a:spcBef>
                <a:spcPct val="20000"/>
              </a:spcBef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Tx/>
              <a:buFont typeface="Wingdings" pitchFamily="2" charset="2"/>
              <a:buNone/>
            </a:pPr>
            <a:r>
              <a:rPr lang="ru-RU" altLang="ru-RU" sz="1400" dirty="0">
                <a:solidFill>
                  <a:srgbClr val="1C1C1C"/>
                </a:solidFill>
              </a:rPr>
              <a:t>Отсутствие сертификатов и документов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44" y="3429000"/>
            <a:ext cx="334802" cy="33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965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629" y="692696"/>
            <a:ext cx="6840760" cy="5025996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873221" y="3115927"/>
            <a:ext cx="4896544" cy="37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DA251D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A251D"/>
              </a:buClr>
              <a:buChar char="•"/>
              <a:defRPr>
                <a:solidFill>
                  <a:srgbClr val="333333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A251D"/>
              </a:buClr>
              <a:buChar char="•"/>
              <a:defRPr sz="1400">
                <a:solidFill>
                  <a:srgbClr val="333333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A251D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eaLnBrk="0" hangingPunct="0">
              <a:spcBef>
                <a:spcPct val="20000"/>
              </a:spcBef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Tx/>
              <a:buFont typeface="Wingdings" pitchFamily="2" charset="2"/>
              <a:buNone/>
            </a:pPr>
            <a:r>
              <a:rPr lang="ru-RU" altLang="ru-RU" sz="1400" dirty="0">
                <a:solidFill>
                  <a:srgbClr val="1C1C1C"/>
                </a:solidFill>
              </a:rPr>
              <a:t>Технические характеристики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843629" y="2018903"/>
            <a:ext cx="4896544" cy="37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DA251D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A251D"/>
              </a:buClr>
              <a:buChar char="•"/>
              <a:defRPr>
                <a:solidFill>
                  <a:srgbClr val="333333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A251D"/>
              </a:buClr>
              <a:buChar char="•"/>
              <a:defRPr sz="1400">
                <a:solidFill>
                  <a:srgbClr val="333333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A251D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eaLnBrk="0" hangingPunct="0">
              <a:spcBef>
                <a:spcPct val="20000"/>
              </a:spcBef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Tx/>
              <a:buFont typeface="Wingdings" pitchFamily="2" charset="2"/>
              <a:buNone/>
            </a:pPr>
            <a:r>
              <a:rPr lang="ru-RU" altLang="ru-RU" sz="1400" dirty="0">
                <a:solidFill>
                  <a:srgbClr val="1C1C1C"/>
                </a:solidFill>
              </a:rPr>
              <a:t>Логотип во главе раздела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838693" y="2608664"/>
            <a:ext cx="4896544" cy="37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DA251D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A251D"/>
              </a:buClr>
              <a:buChar char="•"/>
              <a:defRPr>
                <a:solidFill>
                  <a:srgbClr val="333333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A251D"/>
              </a:buClr>
              <a:buChar char="•"/>
              <a:defRPr sz="1400">
                <a:solidFill>
                  <a:srgbClr val="333333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A251D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eaLnBrk="0" hangingPunct="0">
              <a:spcBef>
                <a:spcPct val="20000"/>
              </a:spcBef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Tx/>
              <a:buFont typeface="Wingdings" pitchFamily="2" charset="2"/>
              <a:buNone/>
            </a:pPr>
            <a:r>
              <a:rPr lang="ru-RU" altLang="ru-RU" sz="1400" dirty="0">
                <a:solidFill>
                  <a:srgbClr val="1C1C1C"/>
                </a:solidFill>
              </a:rPr>
              <a:t>Текстовое описание продукта </a:t>
            </a:r>
            <a:r>
              <a:rPr lang="ru-RU" altLang="ru-RU" sz="1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857580" y="1551586"/>
            <a:ext cx="4896544" cy="37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DA251D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A251D"/>
              </a:buClr>
              <a:buChar char="•"/>
              <a:defRPr>
                <a:solidFill>
                  <a:srgbClr val="333333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A251D"/>
              </a:buClr>
              <a:buChar char="•"/>
              <a:defRPr sz="1400">
                <a:solidFill>
                  <a:srgbClr val="333333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A251D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eaLnBrk="0" hangingPunct="0">
              <a:spcBef>
                <a:spcPct val="20000"/>
              </a:spcBef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Tx/>
              <a:buFont typeface="Wingdings" pitchFamily="2" charset="2"/>
              <a:buNone/>
            </a:pPr>
            <a:r>
              <a:rPr lang="ru-RU" altLang="ru-RU" sz="1400" dirty="0">
                <a:solidFill>
                  <a:srgbClr val="1C1C1C"/>
                </a:solidFill>
              </a:rPr>
              <a:t>Отдельная карточка для каждого товара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857579" y="3530405"/>
            <a:ext cx="6245809" cy="69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DA251D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A251D"/>
              </a:buClr>
              <a:buChar char="•"/>
              <a:defRPr>
                <a:solidFill>
                  <a:srgbClr val="333333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A251D"/>
              </a:buClr>
              <a:buChar char="•"/>
              <a:defRPr sz="1400">
                <a:solidFill>
                  <a:srgbClr val="333333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A251D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eaLnBrk="0" hangingPunct="0">
              <a:spcBef>
                <a:spcPct val="20000"/>
              </a:spcBef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Tx/>
              <a:buFont typeface="Wingdings" pitchFamily="2" charset="2"/>
              <a:buNone/>
            </a:pPr>
            <a:r>
              <a:rPr lang="ru-RU" altLang="ru-RU" sz="1400" dirty="0">
                <a:solidFill>
                  <a:srgbClr val="1C1C1C"/>
                </a:solidFill>
              </a:rPr>
              <a:t>Фото товара в карточке товара: кладка, штучный товар (если есть такое фото)  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857580" y="4195180"/>
            <a:ext cx="4896544" cy="37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DA251D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A251D"/>
              </a:buClr>
              <a:buChar char="•"/>
              <a:defRPr>
                <a:solidFill>
                  <a:srgbClr val="333333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A251D"/>
              </a:buClr>
              <a:buChar char="•"/>
              <a:defRPr sz="1400">
                <a:solidFill>
                  <a:srgbClr val="333333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A251D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eaLnBrk="0" hangingPunct="0">
              <a:spcBef>
                <a:spcPct val="20000"/>
              </a:spcBef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Tx/>
              <a:buFont typeface="Wingdings" pitchFamily="2" charset="2"/>
              <a:buNone/>
            </a:pPr>
            <a:r>
              <a:rPr lang="ru-RU" altLang="ru-RU" sz="1400" dirty="0">
                <a:solidFill>
                  <a:srgbClr val="1C1C1C"/>
                </a:solidFill>
              </a:rPr>
              <a:t>Цена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850932" y="5199698"/>
            <a:ext cx="595478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DA251D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A251D"/>
              </a:buClr>
              <a:buChar char="•"/>
              <a:defRPr>
                <a:solidFill>
                  <a:srgbClr val="333333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A251D"/>
              </a:buClr>
              <a:buChar char="•"/>
              <a:defRPr sz="1400">
                <a:solidFill>
                  <a:srgbClr val="333333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A251D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eaLnBrk="0" hangingPunct="0">
              <a:spcBef>
                <a:spcPct val="20000"/>
              </a:spcBef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Tx/>
              <a:buFont typeface="Wingdings" pitchFamily="2" charset="2"/>
              <a:buNone/>
            </a:pPr>
            <a:r>
              <a:rPr lang="ru-RU" altLang="ru-RU" sz="1400" dirty="0">
                <a:solidFill>
                  <a:srgbClr val="1C1C1C"/>
                </a:solidFill>
              </a:rPr>
              <a:t>Сертификаты соответствия в предусмотренных для них разделах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42279" y="5871679"/>
            <a:ext cx="8459442" cy="37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DA251D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A251D"/>
              </a:buClr>
              <a:buChar char="•"/>
              <a:defRPr>
                <a:solidFill>
                  <a:srgbClr val="333333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A251D"/>
              </a:buClr>
              <a:buChar char="•"/>
              <a:defRPr sz="1400">
                <a:solidFill>
                  <a:srgbClr val="333333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A251D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eaLnBrk="0" hangingPunct="0">
              <a:spcBef>
                <a:spcPct val="20000"/>
              </a:spcBef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Tx/>
              <a:buNone/>
            </a:pPr>
            <a:r>
              <a:rPr lang="ru-RU" altLang="ru-RU" sz="1400" b="1" dirty="0">
                <a:solidFill>
                  <a:srgbClr val="1C1C1C"/>
                </a:solidFill>
              </a:rPr>
              <a:t>Вся информация находится по ссылке: </a:t>
            </a:r>
            <a:r>
              <a:rPr lang="en-US" altLang="ru-RU" sz="1400" b="1" dirty="0">
                <a:solidFill>
                  <a:srgbClr val="1C1C1C"/>
                </a:solidFill>
              </a:rPr>
              <a:t>https://gate.gkbis.ru/index.php/s/WedyQxbptsXZKTs</a:t>
            </a:r>
            <a:endParaRPr lang="ru-RU" altLang="ru-RU" sz="1400" b="1" dirty="0">
              <a:solidFill>
                <a:srgbClr val="1C1C1C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47624" y="952673"/>
            <a:ext cx="3589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b="1" dirty="0">
                <a:latin typeface="Classic Russian" panose="020B0604020202020204" pitchFamily="34" charset="0"/>
                <a:cs typeface="Arial" panose="020B0604020202020204" pitchFamily="34" charset="0"/>
              </a:rPr>
              <a:t>Карточка товара. Информация о товаре</a:t>
            </a:r>
            <a:r>
              <a:rPr lang="ru-RU" altLang="ru-RU" dirty="0"/>
              <a:t> </a:t>
            </a:r>
            <a:endParaRPr lang="ru-RU" altLang="ru-RU" b="1" dirty="0">
              <a:latin typeface="Classic Russian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873221" y="4690547"/>
            <a:ext cx="6042678" cy="37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DA251D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A251D"/>
              </a:buClr>
              <a:buChar char="•"/>
              <a:defRPr>
                <a:solidFill>
                  <a:srgbClr val="333333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A251D"/>
              </a:buClr>
              <a:buChar char="•"/>
              <a:defRPr sz="1400">
                <a:solidFill>
                  <a:srgbClr val="333333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A251D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eaLnBrk="0" hangingPunct="0">
              <a:spcBef>
                <a:spcPct val="20000"/>
              </a:spcBef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Tx/>
              <a:buFont typeface="Wingdings" pitchFamily="2" charset="2"/>
              <a:buNone/>
            </a:pPr>
            <a:r>
              <a:rPr lang="ru-RU" altLang="ru-RU" sz="1400" dirty="0">
                <a:solidFill>
                  <a:srgbClr val="1C1C1C"/>
                </a:solidFill>
              </a:rPr>
              <a:t>Фото реализованных объектов в карточках товара и галерее</a:t>
            </a:r>
          </a:p>
        </p:txBody>
      </p:sp>
    </p:spTree>
    <p:extLst>
      <p:ext uri="{BB962C8B-B14F-4D97-AF65-F5344CB8AC3E}">
        <p14:creationId xmlns:p14="http://schemas.microsoft.com/office/powerpoint/2010/main" val="3742546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6399" y="908720"/>
            <a:ext cx="36359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b="1" dirty="0">
                <a:latin typeface="Classic Russian" panose="020B0604020202020204" pitchFamily="34" charset="0"/>
                <a:cs typeface="Arial" panose="020B0604020202020204" pitchFamily="34" charset="0"/>
              </a:rPr>
              <a:t>Ассортимент </a:t>
            </a:r>
          </a:p>
          <a:p>
            <a:r>
              <a:rPr lang="ru-RU" altLang="ru-RU" b="1" dirty="0">
                <a:latin typeface="Classic Russian" panose="020B0604020202020204" pitchFamily="34" charset="0"/>
                <a:cs typeface="Arial" panose="020B0604020202020204" pitchFamily="34" charset="0"/>
              </a:rPr>
              <a:t>Кирпич производства Германия Клинкер</a:t>
            </a:r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402510"/>
              </p:ext>
            </p:extLst>
          </p:nvPr>
        </p:nvGraphicFramePr>
        <p:xfrm>
          <a:off x="755576" y="1988840"/>
          <a:ext cx="3672408" cy="33783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9972">
                  <a:extLst>
                    <a:ext uri="{9D8B030D-6E8A-4147-A177-3AD203B41FA5}">
                      <a16:colId xmlns:a16="http://schemas.microsoft.com/office/drawing/2014/main" val="3884100626"/>
                    </a:ext>
                  </a:extLst>
                </a:gridCol>
                <a:gridCol w="1468963">
                  <a:extLst>
                    <a:ext uri="{9D8B030D-6E8A-4147-A177-3AD203B41FA5}">
                      <a16:colId xmlns:a16="http://schemas.microsoft.com/office/drawing/2014/main" val="1492919698"/>
                    </a:ext>
                  </a:extLst>
                </a:gridCol>
                <a:gridCol w="1073473">
                  <a:extLst>
                    <a:ext uri="{9D8B030D-6E8A-4147-A177-3AD203B41FA5}">
                      <a16:colId xmlns:a16="http://schemas.microsoft.com/office/drawing/2014/main" val="733542827"/>
                    </a:ext>
                  </a:extLst>
                </a:gridCol>
              </a:tblGrid>
              <a:tr h="62703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OSLO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Белый перламутровый (</a:t>
                      </a:r>
                      <a:r>
                        <a:rPr lang="en-US" sz="1000" u="none" strike="noStrike">
                          <a:effectLst/>
                        </a:rPr>
                        <a:t>perlweiß)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гладкая (</a:t>
                      </a:r>
                      <a:r>
                        <a:rPr lang="en-US" sz="1000" u="none" strike="noStrike">
                          <a:effectLst/>
                        </a:rPr>
                        <a:t>glatt), </a:t>
                      </a:r>
                      <a:r>
                        <a:rPr lang="ru-RU" sz="1000" u="none" strike="noStrike">
                          <a:effectLst/>
                        </a:rPr>
                        <a:t>мерейная (</a:t>
                      </a:r>
                      <a:r>
                        <a:rPr lang="en-US" sz="1000" u="none" strike="noStrike">
                          <a:effectLst/>
                        </a:rPr>
                        <a:t>genarbt)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16992798"/>
                  </a:ext>
                </a:extLst>
              </a:tr>
              <a:tr h="2175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гладкая (</a:t>
                      </a:r>
                      <a:r>
                        <a:rPr lang="en-US" sz="1000" u="none" strike="noStrike">
                          <a:effectLst/>
                        </a:rPr>
                        <a:t>glatt)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3033113"/>
                  </a:ext>
                </a:extLst>
              </a:tr>
              <a:tr h="4222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MONTBLANC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Белый перламутровый (</a:t>
                      </a:r>
                      <a:r>
                        <a:rPr lang="en-US" sz="1000" u="none" strike="noStrike">
                          <a:effectLst/>
                        </a:rPr>
                        <a:t>perlweiß)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рельефная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9520841"/>
                  </a:ext>
                </a:extLst>
              </a:tr>
              <a:tr h="4222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ESBERG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Белый перламутровый (</a:t>
                      </a:r>
                      <a:r>
                        <a:rPr lang="en-US" sz="1000" u="none" strike="noStrike">
                          <a:effectLst/>
                        </a:rPr>
                        <a:t>perlweiß)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рельефная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51903047"/>
                  </a:ext>
                </a:extLst>
              </a:tr>
              <a:tr h="4222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ISLAND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Белый перламутровый (</a:t>
                      </a:r>
                      <a:r>
                        <a:rPr lang="en-US" sz="1000" u="none" strike="noStrike">
                          <a:effectLst/>
                        </a:rPr>
                        <a:t>perlweiß)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рельефная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64544063"/>
                  </a:ext>
                </a:extLst>
              </a:tr>
              <a:tr h="4222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QUEBEC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Белый перламутровый (</a:t>
                      </a:r>
                      <a:r>
                        <a:rPr lang="en-US" sz="1000" u="none" strike="noStrike">
                          <a:effectLst/>
                        </a:rPr>
                        <a:t>perlweiß)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боссированная (</a:t>
                      </a:r>
                      <a:r>
                        <a:rPr lang="en-US" sz="1000" u="none" strike="noStrike">
                          <a:effectLst/>
                        </a:rPr>
                        <a:t>bossiert)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79113322"/>
                  </a:ext>
                </a:extLst>
              </a:tr>
              <a:tr h="4222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MALMÖ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Белый перламутровый (</a:t>
                      </a:r>
                      <a:r>
                        <a:rPr lang="en-US" sz="1000" u="none" strike="noStrike">
                          <a:effectLst/>
                        </a:rPr>
                        <a:t>perlweiß)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рельефная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38187523"/>
                  </a:ext>
                </a:extLst>
              </a:tr>
              <a:tr h="4222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MILANO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Песочно-белый (</a:t>
                      </a:r>
                      <a:r>
                        <a:rPr lang="en-US" sz="1000" u="none" strike="noStrike">
                          <a:effectLst/>
                        </a:rPr>
                        <a:t>sandweiß)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тыльная (</a:t>
                      </a:r>
                      <a:r>
                        <a:rPr lang="en-US" sz="1000" u="none" strike="noStrike" dirty="0" err="1">
                          <a:effectLst/>
                        </a:rPr>
                        <a:t>Fußsortierung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50974140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538780"/>
              </p:ext>
            </p:extLst>
          </p:nvPr>
        </p:nvGraphicFramePr>
        <p:xfrm>
          <a:off x="4499992" y="1988844"/>
          <a:ext cx="3672408" cy="3378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9972">
                  <a:extLst>
                    <a:ext uri="{9D8B030D-6E8A-4147-A177-3AD203B41FA5}">
                      <a16:colId xmlns:a16="http://schemas.microsoft.com/office/drawing/2014/main" val="3223840844"/>
                    </a:ext>
                  </a:extLst>
                </a:gridCol>
                <a:gridCol w="1468963">
                  <a:extLst>
                    <a:ext uri="{9D8B030D-6E8A-4147-A177-3AD203B41FA5}">
                      <a16:colId xmlns:a16="http://schemas.microsoft.com/office/drawing/2014/main" val="122823012"/>
                    </a:ext>
                  </a:extLst>
                </a:gridCol>
                <a:gridCol w="1073473">
                  <a:extLst>
                    <a:ext uri="{9D8B030D-6E8A-4147-A177-3AD203B41FA5}">
                      <a16:colId xmlns:a16="http://schemas.microsoft.com/office/drawing/2014/main" val="2317524613"/>
                    </a:ext>
                  </a:extLst>
                </a:gridCol>
              </a:tblGrid>
              <a:tr h="3357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FARO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Серый с оттенком (</a:t>
                      </a:r>
                      <a:r>
                        <a:rPr lang="en-US" sz="1000" u="none" strike="noStrike">
                          <a:effectLst/>
                        </a:rPr>
                        <a:t>grau-nuanciert)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гладкая (</a:t>
                      </a:r>
                      <a:r>
                        <a:rPr lang="en-US" sz="1000" u="none" strike="noStrike">
                          <a:effectLst/>
                        </a:rPr>
                        <a:t>glatt)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446151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FARO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Пестро-серый (</a:t>
                      </a:r>
                      <a:r>
                        <a:rPr lang="en-US" sz="1000" u="none" strike="noStrike">
                          <a:effectLst/>
                        </a:rPr>
                        <a:t>grau-bunt)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гладкая (</a:t>
                      </a:r>
                      <a:r>
                        <a:rPr lang="en-US" sz="1000" u="none" strike="noStrike">
                          <a:effectLst/>
                        </a:rPr>
                        <a:t>glatt)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8780088"/>
                  </a:ext>
                </a:extLst>
              </a:tr>
              <a:tr h="1729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DOVER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Серо-бежевый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фактурная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53291298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DOVER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Серо-бежевый с углем (</a:t>
                      </a:r>
                      <a:r>
                        <a:rPr lang="en-US" sz="1000" u="none" strike="noStrike">
                          <a:effectLst/>
                        </a:rPr>
                        <a:t>carbon)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фактурная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3741867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SORRENTO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Песочно-белый (</a:t>
                      </a:r>
                      <a:r>
                        <a:rPr lang="en-US" sz="1000" u="none" strike="noStrike">
                          <a:effectLst/>
                        </a:rPr>
                        <a:t>sandweiß)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гладкая (</a:t>
                      </a:r>
                      <a:r>
                        <a:rPr lang="en-US" sz="1000" u="none" strike="noStrike">
                          <a:effectLst/>
                        </a:rPr>
                        <a:t>glatt)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80510514"/>
                  </a:ext>
                </a:extLst>
              </a:tr>
              <a:tr h="1729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YUKON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Серый гранит (</a:t>
                      </a:r>
                      <a:r>
                        <a:rPr lang="en-US" sz="1000" u="none" strike="noStrike">
                          <a:effectLst/>
                        </a:rPr>
                        <a:t>granit)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805132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LYON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Белый перламутровый (</a:t>
                      </a:r>
                      <a:r>
                        <a:rPr lang="en-US" sz="1000" u="none" strike="noStrike">
                          <a:effectLst/>
                        </a:rPr>
                        <a:t>perlweiß)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гладкая (</a:t>
                      </a:r>
                      <a:r>
                        <a:rPr lang="en-US" sz="1000" u="none" strike="noStrike">
                          <a:effectLst/>
                        </a:rPr>
                        <a:t>glatt)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72063188"/>
                  </a:ext>
                </a:extLst>
              </a:tr>
              <a:tr h="1729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LYON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Серый (</a:t>
                      </a:r>
                      <a:r>
                        <a:rPr lang="en-US" sz="1000" u="none" strike="noStrike">
                          <a:effectLst/>
                        </a:rPr>
                        <a:t>grau)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гладкая (</a:t>
                      </a:r>
                      <a:r>
                        <a:rPr lang="en-US" sz="1000" u="none" strike="noStrike">
                          <a:effectLst/>
                        </a:rPr>
                        <a:t>glatt)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72580370"/>
                  </a:ext>
                </a:extLst>
              </a:tr>
              <a:tr h="1729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LYON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Черный (</a:t>
                      </a:r>
                      <a:r>
                        <a:rPr lang="en-US" sz="1000" u="none" strike="noStrike">
                          <a:effectLst/>
                        </a:rPr>
                        <a:t>schwarz)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гладкая (</a:t>
                      </a:r>
                      <a:r>
                        <a:rPr lang="en-US" sz="1000" u="none" strike="noStrike">
                          <a:effectLst/>
                        </a:rPr>
                        <a:t>glatt)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61501567"/>
                  </a:ext>
                </a:extLst>
              </a:tr>
              <a:tr h="4986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AARHUS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Песочно-белый пёстрый (</a:t>
                      </a:r>
                      <a:r>
                        <a:rPr lang="en-US" sz="1000" u="none" strike="noStrike">
                          <a:effectLst/>
                        </a:rPr>
                        <a:t>sandweiß-bunt)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фактурная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5125817"/>
                  </a:ext>
                </a:extLst>
              </a:tr>
              <a:tr h="1729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AARHUS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Бело-серый (</a:t>
                      </a:r>
                      <a:r>
                        <a:rPr lang="en-US" sz="1000" u="none" strike="noStrike">
                          <a:effectLst/>
                        </a:rPr>
                        <a:t>weißgrau)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фактурная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29829557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AARHUS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Пестро-серый (</a:t>
                      </a:r>
                      <a:r>
                        <a:rPr lang="en-US" sz="1000" u="none" strike="noStrike" dirty="0" err="1">
                          <a:effectLst/>
                        </a:rPr>
                        <a:t>grau</a:t>
                      </a:r>
                      <a:r>
                        <a:rPr lang="en-US" sz="1000" u="none" strike="noStrike" dirty="0">
                          <a:effectLst/>
                        </a:rPr>
                        <a:t>-bunt)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фактурная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28658527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87" y="5883659"/>
            <a:ext cx="369526" cy="1312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90175" y="5795391"/>
            <a:ext cx="6619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Позиции, отмеченные знаком ТОП, должны быть на сайте дилера в начале ротации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348880"/>
            <a:ext cx="369526" cy="13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673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75856" y="692696"/>
            <a:ext cx="214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>
                <a:latin typeface="Classic Russian" panose="020B0604020202020204" pitchFamily="34" charset="0"/>
                <a:cs typeface="Arial" panose="020B0604020202020204" pitchFamily="34" charset="0"/>
              </a:rPr>
              <a:t>Ассортимент КИРПИЧ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163" y="1186997"/>
            <a:ext cx="3019770" cy="4077072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98836" y="2780928"/>
            <a:ext cx="4896544" cy="37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DA251D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A251D"/>
              </a:buClr>
              <a:buChar char="•"/>
              <a:defRPr>
                <a:solidFill>
                  <a:srgbClr val="333333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A251D"/>
              </a:buClr>
              <a:buChar char="•"/>
              <a:defRPr sz="1400">
                <a:solidFill>
                  <a:srgbClr val="333333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A251D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eaLnBrk="0" hangingPunct="0">
              <a:spcBef>
                <a:spcPct val="20000"/>
              </a:spcBef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Tx/>
              <a:buFont typeface="Wingdings" pitchFamily="2" charset="2"/>
              <a:buNone/>
            </a:pPr>
            <a:r>
              <a:rPr lang="ru-RU" altLang="ru-RU" sz="1400" dirty="0">
                <a:solidFill>
                  <a:srgbClr val="1C1C1C"/>
                </a:solidFill>
              </a:rPr>
              <a:t>Заглавная картинка Кирпичная кладка</a:t>
            </a:r>
            <a:endParaRPr lang="ru-RU" altLang="ru-RU" sz="1400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96" y="2763645"/>
            <a:ext cx="334802" cy="334802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098836" y="3555733"/>
            <a:ext cx="489654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DA251D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A251D"/>
              </a:buClr>
              <a:buChar char="•"/>
              <a:defRPr>
                <a:solidFill>
                  <a:srgbClr val="333333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A251D"/>
              </a:buClr>
              <a:buChar char="•"/>
              <a:defRPr sz="1400">
                <a:solidFill>
                  <a:srgbClr val="333333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A251D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eaLnBrk="0" hangingPunct="0">
              <a:spcBef>
                <a:spcPct val="20000"/>
              </a:spcBef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Tx/>
              <a:buFont typeface="Wingdings" pitchFamily="2" charset="2"/>
              <a:buNone/>
            </a:pPr>
            <a:r>
              <a:rPr lang="ru-RU" altLang="ru-RU" sz="1400" dirty="0">
                <a:solidFill>
                  <a:srgbClr val="1C1C1C"/>
                </a:solidFill>
              </a:rPr>
              <a:t>Преимущества керамического</a:t>
            </a:r>
            <a:r>
              <a:rPr lang="en-US" altLang="ru-RU" sz="1400" dirty="0">
                <a:solidFill>
                  <a:srgbClr val="1C1C1C"/>
                </a:solidFill>
              </a:rPr>
              <a:t>/</a:t>
            </a:r>
            <a:r>
              <a:rPr lang="ru-RU" altLang="ru-RU" sz="1400" dirty="0">
                <a:solidFill>
                  <a:srgbClr val="1C1C1C"/>
                </a:solidFill>
              </a:rPr>
              <a:t>клинкерного кирпича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96" y="3538450"/>
            <a:ext cx="334802" cy="33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3833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12747</TotalTime>
  <Words>3457</Words>
  <Application>Microsoft Office PowerPoint</Application>
  <PresentationFormat>Экран (4:3)</PresentationFormat>
  <Paragraphs>978</Paragraphs>
  <Slides>30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Arial Cyr</vt:lpstr>
      <vt:lpstr>Calibri</vt:lpstr>
      <vt:lpstr>Classic Russian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Alexandra Pustakhod</dc:creator>
  <cp:lastModifiedBy>Юлия Бриль</cp:lastModifiedBy>
  <cp:revision>205</cp:revision>
  <cp:lastPrinted>2017-02-14T10:06:08Z</cp:lastPrinted>
  <dcterms:created xsi:type="dcterms:W3CDTF">2015-02-05T07:00:15Z</dcterms:created>
  <dcterms:modified xsi:type="dcterms:W3CDTF">2019-04-24T13:03:23Z</dcterms:modified>
</cp:coreProperties>
</file>